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23"/>
  </p:notesMasterIdLst>
  <p:handoutMasterIdLst>
    <p:handoutMasterId r:id="rId24"/>
  </p:handoutMasterIdLst>
  <p:sldIdLst>
    <p:sldId id="256" r:id="rId2"/>
    <p:sldId id="323" r:id="rId3"/>
    <p:sldId id="345" r:id="rId4"/>
    <p:sldId id="317" r:id="rId5"/>
    <p:sldId id="322" r:id="rId6"/>
    <p:sldId id="325" r:id="rId7"/>
    <p:sldId id="354" r:id="rId8"/>
    <p:sldId id="360" r:id="rId9"/>
    <p:sldId id="359" r:id="rId10"/>
    <p:sldId id="364" r:id="rId11"/>
    <p:sldId id="363" r:id="rId12"/>
    <p:sldId id="361" r:id="rId13"/>
    <p:sldId id="362" r:id="rId14"/>
    <p:sldId id="355" r:id="rId15"/>
    <p:sldId id="356" r:id="rId16"/>
    <p:sldId id="357" r:id="rId17"/>
    <p:sldId id="358" r:id="rId18"/>
    <p:sldId id="366" r:id="rId19"/>
    <p:sldId id="327" r:id="rId20"/>
    <p:sldId id="365" r:id="rId21"/>
    <p:sldId id="316" r:id="rId22"/>
  </p:sldIdLst>
  <p:sldSz cx="9144000" cy="6858000" type="screen4x3"/>
  <p:notesSz cx="7010400" cy="9296400"/>
  <p:defaultTextStyle>
    <a:defPPr>
      <a:defRPr lang="en-US"/>
    </a:defPPr>
    <a:lvl1pPr algn="l" rtl="0" eaLnBrk="0" fontAlgn="base" hangingPunct="0">
      <a:spcBef>
        <a:spcPct val="0"/>
      </a:spcBef>
      <a:spcAft>
        <a:spcPct val="0"/>
      </a:spcAft>
      <a:defRPr sz="2800" kern="1200">
        <a:solidFill>
          <a:schemeClr val="tx1"/>
        </a:solidFill>
        <a:latin typeface="Arial" charset="0"/>
        <a:ea typeface="+mn-ea"/>
        <a:cs typeface="+mn-cs"/>
      </a:defRPr>
    </a:lvl1pPr>
    <a:lvl2pPr marL="457200" algn="l" rtl="0" eaLnBrk="0" fontAlgn="base" hangingPunct="0">
      <a:spcBef>
        <a:spcPct val="0"/>
      </a:spcBef>
      <a:spcAft>
        <a:spcPct val="0"/>
      </a:spcAft>
      <a:defRPr sz="2800" kern="1200">
        <a:solidFill>
          <a:schemeClr val="tx1"/>
        </a:solidFill>
        <a:latin typeface="Arial" charset="0"/>
        <a:ea typeface="+mn-ea"/>
        <a:cs typeface="+mn-cs"/>
      </a:defRPr>
    </a:lvl2pPr>
    <a:lvl3pPr marL="914400" algn="l" rtl="0" eaLnBrk="0" fontAlgn="base" hangingPunct="0">
      <a:spcBef>
        <a:spcPct val="0"/>
      </a:spcBef>
      <a:spcAft>
        <a:spcPct val="0"/>
      </a:spcAft>
      <a:defRPr sz="2800" kern="1200">
        <a:solidFill>
          <a:schemeClr val="tx1"/>
        </a:solidFill>
        <a:latin typeface="Arial" charset="0"/>
        <a:ea typeface="+mn-ea"/>
        <a:cs typeface="+mn-cs"/>
      </a:defRPr>
    </a:lvl3pPr>
    <a:lvl4pPr marL="1371600" algn="l" rtl="0" eaLnBrk="0" fontAlgn="base" hangingPunct="0">
      <a:spcBef>
        <a:spcPct val="0"/>
      </a:spcBef>
      <a:spcAft>
        <a:spcPct val="0"/>
      </a:spcAft>
      <a:defRPr sz="2800" kern="1200">
        <a:solidFill>
          <a:schemeClr val="tx1"/>
        </a:solidFill>
        <a:latin typeface="Arial" charset="0"/>
        <a:ea typeface="+mn-ea"/>
        <a:cs typeface="+mn-cs"/>
      </a:defRPr>
    </a:lvl4pPr>
    <a:lvl5pPr marL="1828800" algn="l" rtl="0" eaLnBrk="0" fontAlgn="base" hangingPunct="0">
      <a:spcBef>
        <a:spcPct val="0"/>
      </a:spcBef>
      <a:spcAft>
        <a:spcPct val="0"/>
      </a:spcAft>
      <a:defRPr sz="2800" kern="1200">
        <a:solidFill>
          <a:schemeClr val="tx1"/>
        </a:solidFill>
        <a:latin typeface="Arial" charset="0"/>
        <a:ea typeface="+mn-ea"/>
        <a:cs typeface="+mn-cs"/>
      </a:defRPr>
    </a:lvl5pPr>
    <a:lvl6pPr marL="2286000" algn="l" defTabSz="914400" rtl="0" eaLnBrk="1" latinLnBrk="0" hangingPunct="1">
      <a:defRPr sz="2800" kern="1200">
        <a:solidFill>
          <a:schemeClr val="tx1"/>
        </a:solidFill>
        <a:latin typeface="Arial" charset="0"/>
        <a:ea typeface="+mn-ea"/>
        <a:cs typeface="+mn-cs"/>
      </a:defRPr>
    </a:lvl6pPr>
    <a:lvl7pPr marL="2743200" algn="l" defTabSz="914400" rtl="0" eaLnBrk="1" latinLnBrk="0" hangingPunct="1">
      <a:defRPr sz="2800" kern="1200">
        <a:solidFill>
          <a:schemeClr val="tx1"/>
        </a:solidFill>
        <a:latin typeface="Arial" charset="0"/>
        <a:ea typeface="+mn-ea"/>
        <a:cs typeface="+mn-cs"/>
      </a:defRPr>
    </a:lvl7pPr>
    <a:lvl8pPr marL="3200400" algn="l" defTabSz="914400" rtl="0" eaLnBrk="1" latinLnBrk="0" hangingPunct="1">
      <a:defRPr sz="2800" kern="1200">
        <a:solidFill>
          <a:schemeClr val="tx1"/>
        </a:solidFill>
        <a:latin typeface="Arial" charset="0"/>
        <a:ea typeface="+mn-ea"/>
        <a:cs typeface="+mn-cs"/>
      </a:defRPr>
    </a:lvl8pPr>
    <a:lvl9pPr marL="3657600" algn="l" defTabSz="914400" rtl="0" eaLnBrk="1" latinLnBrk="0" hangingPunct="1">
      <a:defRPr sz="28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476CA7"/>
    <a:srgbClr val="3E5E92"/>
    <a:srgbClr val="21324D"/>
    <a:srgbClr val="336699"/>
    <a:srgbClr val="008000"/>
    <a:srgbClr val="33CC33"/>
    <a:srgbClr val="003399"/>
    <a:srgbClr val="6666FF"/>
    <a:srgbClr val="00CCFF"/>
    <a:srgbClr val="B7BFC5"/>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05" autoAdjust="0"/>
    <p:restoredTop sz="77240" autoAdjust="0"/>
  </p:normalViewPr>
  <p:slideViewPr>
    <p:cSldViewPr>
      <p:cViewPr>
        <p:scale>
          <a:sx n="60" d="100"/>
          <a:sy n="60" d="100"/>
        </p:scale>
        <p:origin x="-1002"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2" d="100"/>
          <a:sy n="52" d="100"/>
        </p:scale>
        <p:origin x="-2820" y="-84"/>
      </p:cViewPr>
      <p:guideLst>
        <p:guide orient="horz" pos="2927"/>
        <p:guide pos="2207"/>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3038649" cy="465138"/>
          </a:xfrm>
          <a:prstGeom prst="rect">
            <a:avLst/>
          </a:prstGeom>
          <a:noFill/>
          <a:ln w="9525">
            <a:noFill/>
            <a:miter lim="800000"/>
            <a:headEnd/>
            <a:tailEnd/>
          </a:ln>
          <a:effectLst/>
        </p:spPr>
        <p:txBody>
          <a:bodyPr vert="horz" wrap="square" lIns="92976" tIns="46488" rIns="92976" bIns="46488" numCol="1" anchor="t" anchorCtr="0" compatLnSpc="1">
            <a:prstTxWarp prst="textNoShape">
              <a:avLst/>
            </a:prstTxWarp>
          </a:bodyPr>
          <a:lstStyle>
            <a:lvl1pPr defTabSz="930275" eaLnBrk="1" hangingPunct="1">
              <a:defRPr sz="1200" smtClean="0"/>
            </a:lvl1pPr>
          </a:lstStyle>
          <a:p>
            <a:pPr>
              <a:defRPr/>
            </a:pPr>
            <a:endParaRPr lang="en-US"/>
          </a:p>
        </p:txBody>
      </p:sp>
      <p:sp>
        <p:nvSpPr>
          <p:cNvPr id="12291" name="Rectangle 3"/>
          <p:cNvSpPr>
            <a:spLocks noGrp="1" noChangeArrowheads="1"/>
          </p:cNvSpPr>
          <p:nvPr>
            <p:ph type="dt" sz="quarter" idx="1"/>
          </p:nvPr>
        </p:nvSpPr>
        <p:spPr bwMode="auto">
          <a:xfrm>
            <a:off x="3971752" y="0"/>
            <a:ext cx="3038649" cy="465138"/>
          </a:xfrm>
          <a:prstGeom prst="rect">
            <a:avLst/>
          </a:prstGeom>
          <a:noFill/>
          <a:ln w="9525">
            <a:noFill/>
            <a:miter lim="800000"/>
            <a:headEnd/>
            <a:tailEnd/>
          </a:ln>
          <a:effectLst/>
        </p:spPr>
        <p:txBody>
          <a:bodyPr vert="horz" wrap="square" lIns="92976" tIns="46488" rIns="92976" bIns="46488" numCol="1" anchor="t" anchorCtr="0" compatLnSpc="1">
            <a:prstTxWarp prst="textNoShape">
              <a:avLst/>
            </a:prstTxWarp>
          </a:bodyPr>
          <a:lstStyle>
            <a:lvl1pPr algn="r" defTabSz="930275" eaLnBrk="1" hangingPunct="1">
              <a:defRPr sz="1200" smtClean="0"/>
            </a:lvl1pPr>
          </a:lstStyle>
          <a:p>
            <a:pPr>
              <a:defRPr/>
            </a:pPr>
            <a:endParaRPr lang="en-US"/>
          </a:p>
        </p:txBody>
      </p:sp>
      <p:sp>
        <p:nvSpPr>
          <p:cNvPr id="12292" name="Rectangle 4"/>
          <p:cNvSpPr>
            <a:spLocks noGrp="1" noChangeArrowheads="1"/>
          </p:cNvSpPr>
          <p:nvPr>
            <p:ph type="ftr" sz="quarter" idx="2"/>
          </p:nvPr>
        </p:nvSpPr>
        <p:spPr bwMode="auto">
          <a:xfrm>
            <a:off x="0" y="8831264"/>
            <a:ext cx="3038649" cy="465137"/>
          </a:xfrm>
          <a:prstGeom prst="rect">
            <a:avLst/>
          </a:prstGeom>
          <a:noFill/>
          <a:ln w="9525">
            <a:noFill/>
            <a:miter lim="800000"/>
            <a:headEnd/>
            <a:tailEnd/>
          </a:ln>
          <a:effectLst/>
        </p:spPr>
        <p:txBody>
          <a:bodyPr vert="horz" wrap="square" lIns="92976" tIns="46488" rIns="92976" bIns="46488" numCol="1" anchor="b" anchorCtr="0" compatLnSpc="1">
            <a:prstTxWarp prst="textNoShape">
              <a:avLst/>
            </a:prstTxWarp>
          </a:bodyPr>
          <a:lstStyle>
            <a:lvl1pPr defTabSz="930275" eaLnBrk="1" hangingPunct="1">
              <a:defRPr sz="1200" smtClean="0"/>
            </a:lvl1pPr>
          </a:lstStyle>
          <a:p>
            <a:pPr>
              <a:defRPr/>
            </a:pPr>
            <a:endParaRPr lang="en-US"/>
          </a:p>
        </p:txBody>
      </p:sp>
      <p:sp>
        <p:nvSpPr>
          <p:cNvPr id="12293" name="Rectangle 5"/>
          <p:cNvSpPr>
            <a:spLocks noGrp="1" noChangeArrowheads="1"/>
          </p:cNvSpPr>
          <p:nvPr>
            <p:ph type="sldNum" sz="quarter" idx="3"/>
          </p:nvPr>
        </p:nvSpPr>
        <p:spPr bwMode="auto">
          <a:xfrm>
            <a:off x="3971752" y="8831264"/>
            <a:ext cx="3038649" cy="465137"/>
          </a:xfrm>
          <a:prstGeom prst="rect">
            <a:avLst/>
          </a:prstGeom>
          <a:noFill/>
          <a:ln w="9525">
            <a:noFill/>
            <a:miter lim="800000"/>
            <a:headEnd/>
            <a:tailEnd/>
          </a:ln>
          <a:effectLst/>
        </p:spPr>
        <p:txBody>
          <a:bodyPr vert="horz" wrap="square" lIns="92976" tIns="46488" rIns="92976" bIns="46488" numCol="1" anchor="b" anchorCtr="0" compatLnSpc="1">
            <a:prstTxWarp prst="textNoShape">
              <a:avLst/>
            </a:prstTxWarp>
          </a:bodyPr>
          <a:lstStyle>
            <a:lvl1pPr algn="r" defTabSz="930275" eaLnBrk="1" hangingPunct="1">
              <a:defRPr sz="1200" smtClean="0"/>
            </a:lvl1pPr>
          </a:lstStyle>
          <a:p>
            <a:pPr>
              <a:defRPr/>
            </a:pPr>
            <a:fld id="{E696E0EB-6C59-4DE9-B828-AABC5D3CE5CA}"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hdr" sz="quarter"/>
          </p:nvPr>
        </p:nvSpPr>
        <p:spPr bwMode="auto">
          <a:xfrm>
            <a:off x="0" y="0"/>
            <a:ext cx="3038649"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smtClean="0"/>
            </a:lvl1pPr>
          </a:lstStyle>
          <a:p>
            <a:pPr>
              <a:defRPr/>
            </a:pPr>
            <a:endParaRPr lang="en-US"/>
          </a:p>
        </p:txBody>
      </p:sp>
      <p:sp>
        <p:nvSpPr>
          <p:cNvPr id="77827" name="Rectangle 3"/>
          <p:cNvSpPr>
            <a:spLocks noGrp="1" noChangeArrowheads="1"/>
          </p:cNvSpPr>
          <p:nvPr>
            <p:ph type="dt" idx="1"/>
          </p:nvPr>
        </p:nvSpPr>
        <p:spPr bwMode="auto">
          <a:xfrm>
            <a:off x="3970134" y="0"/>
            <a:ext cx="3038648"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endParaRPr lang="en-US"/>
          </a:p>
        </p:txBody>
      </p:sp>
      <p:sp>
        <p:nvSpPr>
          <p:cNvPr id="23556" name="Rectangle 4"/>
          <p:cNvSpPr>
            <a:spLocks noGrp="1" noRot="1" noChangeAspect="1" noChangeArrowheads="1" noTextEdit="1"/>
          </p:cNvSpPr>
          <p:nvPr>
            <p:ph type="sldImg" idx="2"/>
          </p:nvPr>
        </p:nvSpPr>
        <p:spPr bwMode="auto">
          <a:xfrm>
            <a:off x="1181100" y="696913"/>
            <a:ext cx="4649788" cy="3486150"/>
          </a:xfrm>
          <a:prstGeom prst="rect">
            <a:avLst/>
          </a:prstGeom>
          <a:noFill/>
          <a:ln w="9525">
            <a:solidFill>
              <a:srgbClr val="000000"/>
            </a:solidFill>
            <a:miter lim="800000"/>
            <a:headEnd/>
            <a:tailEnd/>
          </a:ln>
        </p:spPr>
      </p:sp>
      <p:sp>
        <p:nvSpPr>
          <p:cNvPr id="77829" name="Rectangle 5"/>
          <p:cNvSpPr>
            <a:spLocks noGrp="1" noChangeArrowheads="1"/>
          </p:cNvSpPr>
          <p:nvPr>
            <p:ph type="body" sz="quarter" idx="3"/>
          </p:nvPr>
        </p:nvSpPr>
        <p:spPr bwMode="auto">
          <a:xfrm>
            <a:off x="701848" y="4414838"/>
            <a:ext cx="5608320" cy="41846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7830" name="Rectangle 6"/>
          <p:cNvSpPr>
            <a:spLocks noGrp="1" noChangeArrowheads="1"/>
          </p:cNvSpPr>
          <p:nvPr>
            <p:ph type="ftr" sz="quarter" idx="4"/>
          </p:nvPr>
        </p:nvSpPr>
        <p:spPr bwMode="auto">
          <a:xfrm>
            <a:off x="0" y="8829675"/>
            <a:ext cx="3038649"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smtClean="0"/>
            </a:lvl1pPr>
          </a:lstStyle>
          <a:p>
            <a:pPr>
              <a:defRPr/>
            </a:pPr>
            <a:endParaRPr lang="en-US"/>
          </a:p>
        </p:txBody>
      </p:sp>
      <p:sp>
        <p:nvSpPr>
          <p:cNvPr id="77831" name="Rectangle 7"/>
          <p:cNvSpPr>
            <a:spLocks noGrp="1" noChangeArrowheads="1"/>
          </p:cNvSpPr>
          <p:nvPr>
            <p:ph type="sldNum" sz="quarter" idx="5"/>
          </p:nvPr>
        </p:nvSpPr>
        <p:spPr bwMode="auto">
          <a:xfrm>
            <a:off x="3970134" y="8829675"/>
            <a:ext cx="3038648"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73572AEB-0DF3-46EC-93B0-54CD455D8647}"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3FEF6F2F-16C6-423A-8854-24D5194D1328}" type="slidenum">
              <a:rPr lang="en-US"/>
              <a:pPr/>
              <a:t>1</a:t>
            </a:fld>
            <a:endParaRPr 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lnSpc>
                <a:spcPct val="90000"/>
              </a:lnSpc>
              <a:buFont typeface="Arial" pitchFamily="34" charset="0"/>
              <a:buChar char="•"/>
              <a:defRPr/>
            </a:pP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endParaRPr lang="en-US" sz="1200" dirty="0" smtClean="0"/>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endParaRPr lang="en-US" sz="1200" kern="1200" dirty="0" smtClean="0">
              <a:solidFill>
                <a:schemeClr val="tx1"/>
              </a:solidFill>
              <a:latin typeface="Arial" charset="0"/>
              <a:ea typeface="+mn-ea"/>
              <a:cs typeface="+mn-cs"/>
            </a:endParaRPr>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E233A76-6279-4B5C-89B9-E32388A0695E}"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E233A76-6279-4B5C-89B9-E32388A0695E}"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endParaRPr lang="en-US" baseline="0" dirty="0" smtClean="0"/>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endParaRPr lang="en-US" dirty="0" smtClean="0"/>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3572AEB-0DF3-46EC-93B0-54CD455D8647}" type="slidenum">
              <a:rPr lang="en-US" smtClean="0"/>
              <a:pPr>
                <a:defRPr/>
              </a:pPr>
              <a:t>21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userDrawn="1"/>
        </p:nvGrpSpPr>
        <p:grpSpPr bwMode="auto">
          <a:xfrm>
            <a:off x="-3232150" y="304800"/>
            <a:ext cx="11909425" cy="4724400"/>
            <a:chOff x="-2030" y="192"/>
            <a:chExt cx="7502" cy="2976"/>
          </a:xfrm>
        </p:grpSpPr>
        <p:sp>
          <p:nvSpPr>
            <p:cNvPr id="5" name="Line 3"/>
            <p:cNvSpPr>
              <a:spLocks noChangeShapeType="1"/>
            </p:cNvSpPr>
            <p:nvPr/>
          </p:nvSpPr>
          <p:spPr bwMode="auto">
            <a:xfrm>
              <a:off x="912" y="1584"/>
              <a:ext cx="4560" cy="0"/>
            </a:xfrm>
            <a:prstGeom prst="line">
              <a:avLst/>
            </a:prstGeom>
            <a:noFill/>
            <a:ln w="12700">
              <a:solidFill>
                <a:schemeClr val="tx1"/>
              </a:solidFill>
              <a:round/>
              <a:headEnd/>
              <a:tailEnd/>
            </a:ln>
            <a:effectLst/>
          </p:spPr>
          <p:txBody>
            <a:bodyPr/>
            <a:lstStyle/>
            <a:p>
              <a:pPr>
                <a:defRPr/>
              </a:pPr>
              <a:endParaRPr lang="en-US"/>
            </a:p>
          </p:txBody>
        </p:sp>
        <p:sp>
          <p:nvSpPr>
            <p:cNvPr id="6" name="AutoShape 4"/>
            <p:cNvSpPr>
              <a:spLocks noChangeArrowheads="1"/>
            </p:cNvSpPr>
            <p:nvPr/>
          </p:nvSpPr>
          <p:spPr bwMode="auto">
            <a:xfrm>
              <a:off x="-1584" y="864"/>
              <a:ext cx="2304" cy="2304"/>
            </a:xfrm>
            <a:custGeom>
              <a:avLst/>
              <a:gdLst>
                <a:gd name="G0" fmla="+- 12083 0 0"/>
                <a:gd name="G1" fmla="+- -32000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44083" y="2368"/>
                </a:cxn>
                <a:cxn ang="0">
                  <a:pos x="64000" y="32000"/>
                </a:cxn>
                <a:cxn ang="0">
                  <a:pos x="44083" y="61631"/>
                </a:cxn>
                <a:cxn ang="0">
                  <a:pos x="44083" y="61631"/>
                </a:cxn>
                <a:cxn ang="0">
                  <a:pos x="44082" y="61631"/>
                </a:cxn>
                <a:cxn ang="0">
                  <a:pos x="44083" y="61632"/>
                </a:cxn>
                <a:cxn ang="0">
                  <a:pos x="44083" y="2368"/>
                </a:cxn>
                <a:cxn ang="0">
                  <a:pos x="44082" y="2368"/>
                </a:cxn>
                <a:cxn ang="0">
                  <a:pos x="44083" y="2368"/>
                </a:cxn>
              </a:cxnLst>
              <a:rect l="T13" t="T15" r="T17" b="T19"/>
              <a:pathLst>
                <a:path w="64000" h="64000">
                  <a:moveTo>
                    <a:pt x="44083" y="2368"/>
                  </a:moveTo>
                  <a:cubicBezTo>
                    <a:pt x="56127" y="7280"/>
                    <a:pt x="64000" y="18993"/>
                    <a:pt x="64000" y="32000"/>
                  </a:cubicBezTo>
                  <a:cubicBezTo>
                    <a:pt x="64000" y="45006"/>
                    <a:pt x="56127" y="56719"/>
                    <a:pt x="44083" y="61631"/>
                  </a:cubicBezTo>
                  <a:cubicBezTo>
                    <a:pt x="44082" y="61631"/>
                    <a:pt x="44082" y="61631"/>
                    <a:pt x="44082" y="61631"/>
                  </a:cubicBezTo>
                  <a:lnTo>
                    <a:pt x="44083" y="61632"/>
                  </a:lnTo>
                  <a:lnTo>
                    <a:pt x="44083" y="2368"/>
                  </a:lnTo>
                  <a:lnTo>
                    <a:pt x="44082" y="2368"/>
                  </a:lnTo>
                  <a:cubicBezTo>
                    <a:pt x="44082" y="2368"/>
                    <a:pt x="44082" y="2368"/>
                    <a:pt x="44083" y="2368"/>
                  </a:cubicBezTo>
                  <a:close/>
                </a:path>
              </a:pathLst>
            </a:custGeom>
            <a:solidFill>
              <a:srgbClr val="B7BFC5"/>
            </a:solidFill>
            <a:ln w="9525">
              <a:noFill/>
              <a:miter lim="800000"/>
              <a:headEnd/>
              <a:tailEnd/>
            </a:ln>
          </p:spPr>
          <p:txBody>
            <a:bodyPr/>
            <a:lstStyle/>
            <a:p>
              <a:pPr eaLnBrk="1" hangingPunct="1">
                <a:defRPr/>
              </a:pPr>
              <a:endParaRPr lang="en-US" sz="2400">
                <a:latin typeface="Times New Roman" pitchFamily="18" charset="0"/>
              </a:endParaRPr>
            </a:p>
          </p:txBody>
        </p:sp>
        <p:sp>
          <p:nvSpPr>
            <p:cNvPr id="7" name="AutoShape 5"/>
            <p:cNvSpPr>
              <a:spLocks noChangeArrowheads="1"/>
            </p:cNvSpPr>
            <p:nvPr userDrawn="1"/>
          </p:nvSpPr>
          <p:spPr bwMode="auto">
            <a:xfrm>
              <a:off x="-2030" y="192"/>
              <a:ext cx="2544" cy="2544"/>
            </a:xfrm>
            <a:custGeom>
              <a:avLst/>
              <a:gdLst>
                <a:gd name="G0" fmla="+- 18994 0 0"/>
                <a:gd name="G1" fmla="+- -30013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994" y="6246"/>
                </a:cxn>
                <a:cxn ang="0">
                  <a:pos x="64000" y="32000"/>
                </a:cxn>
                <a:cxn ang="0">
                  <a:pos x="50994" y="57753"/>
                </a:cxn>
                <a:cxn ang="0">
                  <a:pos x="50994" y="57753"/>
                </a:cxn>
                <a:cxn ang="0">
                  <a:pos x="50993" y="57753"/>
                </a:cxn>
                <a:cxn ang="0">
                  <a:pos x="50994" y="57754"/>
                </a:cxn>
                <a:cxn ang="0">
                  <a:pos x="50994" y="6246"/>
                </a:cxn>
                <a:cxn ang="0">
                  <a:pos x="50993" y="6246"/>
                </a:cxn>
                <a:cxn ang="0">
                  <a:pos x="50994" y="6246"/>
                </a:cxn>
              </a:cxnLst>
              <a:rect l="T13" t="T15" r="T17" b="T19"/>
              <a:pathLst>
                <a:path w="64000" h="64000">
                  <a:moveTo>
                    <a:pt x="50994" y="6246"/>
                  </a:moveTo>
                  <a:cubicBezTo>
                    <a:pt x="59172" y="12279"/>
                    <a:pt x="64000" y="21837"/>
                    <a:pt x="64000" y="32000"/>
                  </a:cubicBezTo>
                  <a:cubicBezTo>
                    <a:pt x="64000" y="42162"/>
                    <a:pt x="59172" y="51720"/>
                    <a:pt x="50994" y="57753"/>
                  </a:cubicBezTo>
                  <a:cubicBezTo>
                    <a:pt x="50993" y="57753"/>
                    <a:pt x="50993" y="57753"/>
                    <a:pt x="50993" y="57753"/>
                  </a:cubicBezTo>
                  <a:lnTo>
                    <a:pt x="50994" y="57754"/>
                  </a:lnTo>
                  <a:lnTo>
                    <a:pt x="50994" y="6246"/>
                  </a:lnTo>
                  <a:lnTo>
                    <a:pt x="50993" y="6246"/>
                  </a:lnTo>
                  <a:cubicBezTo>
                    <a:pt x="50993" y="6246"/>
                    <a:pt x="50993" y="6246"/>
                    <a:pt x="50994" y="6246"/>
                  </a:cubicBezTo>
                  <a:close/>
                </a:path>
              </a:pathLst>
            </a:custGeom>
            <a:solidFill>
              <a:srgbClr val="21324D"/>
            </a:solidFill>
            <a:ln w="9525">
              <a:noFill/>
              <a:miter lim="800000"/>
              <a:headEnd/>
              <a:tailEnd/>
            </a:ln>
          </p:spPr>
          <p:txBody>
            <a:bodyPr/>
            <a:lstStyle/>
            <a:p>
              <a:pPr eaLnBrk="1" hangingPunct="1">
                <a:defRPr/>
              </a:pPr>
              <a:endParaRPr lang="en-US" sz="1800"/>
            </a:p>
          </p:txBody>
        </p:sp>
      </p:grpSp>
      <p:grpSp>
        <p:nvGrpSpPr>
          <p:cNvPr id="8" name="Group 26"/>
          <p:cNvGrpSpPr>
            <a:grpSpLocks/>
          </p:cNvGrpSpPr>
          <p:nvPr userDrawn="1"/>
        </p:nvGrpSpPr>
        <p:grpSpPr bwMode="auto">
          <a:xfrm>
            <a:off x="4124325" y="2589213"/>
            <a:ext cx="1524000" cy="1601787"/>
            <a:chOff x="2598" y="1631"/>
            <a:chExt cx="960" cy="1009"/>
          </a:xfrm>
        </p:grpSpPr>
        <p:pic>
          <p:nvPicPr>
            <p:cNvPr id="9" name="Picture 79" descr="untitled"/>
            <p:cNvPicPr>
              <a:picLocks noChangeAspect="1" noChangeArrowheads="1"/>
            </p:cNvPicPr>
            <p:nvPr userDrawn="1"/>
          </p:nvPicPr>
          <p:blipFill>
            <a:blip r:embed="rId2" cstate="print"/>
            <a:srcRect t="36655" r="80545"/>
            <a:stretch>
              <a:fillRect/>
            </a:stretch>
          </p:blipFill>
          <p:spPr bwMode="auto">
            <a:xfrm>
              <a:off x="2598" y="1631"/>
              <a:ext cx="960" cy="578"/>
            </a:xfrm>
            <a:prstGeom prst="rect">
              <a:avLst/>
            </a:prstGeom>
            <a:noFill/>
            <a:ln w="9525">
              <a:noFill/>
              <a:miter lim="800000"/>
              <a:headEnd/>
              <a:tailEnd/>
            </a:ln>
          </p:spPr>
        </p:pic>
        <p:pic>
          <p:nvPicPr>
            <p:cNvPr id="10" name="Picture 79" descr="untitled"/>
            <p:cNvPicPr>
              <a:picLocks noChangeAspect="1" noChangeArrowheads="1"/>
            </p:cNvPicPr>
            <p:nvPr userDrawn="1"/>
          </p:nvPicPr>
          <p:blipFill>
            <a:blip r:embed="rId2" cstate="print"/>
            <a:srcRect r="80545" b="57950"/>
            <a:stretch>
              <a:fillRect/>
            </a:stretch>
          </p:blipFill>
          <p:spPr bwMode="auto">
            <a:xfrm>
              <a:off x="2598" y="2190"/>
              <a:ext cx="960" cy="432"/>
            </a:xfrm>
            <a:prstGeom prst="rect">
              <a:avLst/>
            </a:prstGeom>
            <a:noFill/>
            <a:ln w="9525">
              <a:noFill/>
              <a:miter lim="800000"/>
              <a:headEnd/>
              <a:tailEnd/>
            </a:ln>
          </p:spPr>
        </p:pic>
        <p:pic>
          <p:nvPicPr>
            <p:cNvPr id="11" name="Picture 25" descr="MCj02525730000[1]"/>
            <p:cNvPicPr>
              <a:picLocks noChangeAspect="1" noChangeArrowheads="1"/>
            </p:cNvPicPr>
            <p:nvPr userDrawn="1"/>
          </p:nvPicPr>
          <p:blipFill>
            <a:blip r:embed="rId3" cstate="print">
              <a:grayscl/>
            </a:blip>
            <a:srcRect/>
            <a:stretch>
              <a:fillRect/>
            </a:stretch>
          </p:blipFill>
          <p:spPr bwMode="auto">
            <a:xfrm>
              <a:off x="2598" y="1680"/>
              <a:ext cx="960" cy="960"/>
            </a:xfrm>
            <a:prstGeom prst="rect">
              <a:avLst/>
            </a:prstGeom>
            <a:noFill/>
            <a:ln w="9525">
              <a:noFill/>
              <a:miter lim="800000"/>
              <a:headEnd/>
              <a:tailEnd/>
            </a:ln>
          </p:spPr>
        </p:pic>
      </p:grpSp>
      <p:sp>
        <p:nvSpPr>
          <p:cNvPr id="71686" name="Rectangle 6"/>
          <p:cNvSpPr>
            <a:spLocks noGrp="1" noChangeArrowheads="1"/>
          </p:cNvSpPr>
          <p:nvPr>
            <p:ph type="ctrTitle"/>
          </p:nvPr>
        </p:nvSpPr>
        <p:spPr>
          <a:xfrm>
            <a:off x="1443038" y="985838"/>
            <a:ext cx="7239000" cy="1444625"/>
          </a:xfrm>
        </p:spPr>
        <p:txBody>
          <a:bodyPr/>
          <a:lstStyle>
            <a:lvl1pPr>
              <a:defRPr sz="3600" b="0"/>
            </a:lvl1pPr>
          </a:lstStyle>
          <a:p>
            <a:r>
              <a:rPr lang="en-US"/>
              <a:t>Click to edit Master title style</a:t>
            </a:r>
          </a:p>
        </p:txBody>
      </p:sp>
      <p:sp>
        <p:nvSpPr>
          <p:cNvPr id="71687" name="Rectangle 7"/>
          <p:cNvSpPr>
            <a:spLocks noGrp="1" noChangeArrowheads="1"/>
          </p:cNvSpPr>
          <p:nvPr>
            <p:ph type="subTitle" idx="1"/>
          </p:nvPr>
        </p:nvSpPr>
        <p:spPr>
          <a:xfrm>
            <a:off x="1443038" y="4419600"/>
            <a:ext cx="7239000" cy="1752600"/>
          </a:xfrm>
        </p:spPr>
        <p:txBody>
          <a:bodyPr/>
          <a:lstStyle>
            <a:lvl1pPr marL="0" indent="0">
              <a:buFont typeface="Wingdings" pitchFamily="2" charset="2"/>
              <a:buNone/>
              <a:defRPr>
                <a:solidFill>
                  <a:srgbClr val="21324D"/>
                </a:solidFill>
              </a:defRPr>
            </a:lvl1pPr>
          </a:lstStyle>
          <a:p>
            <a:r>
              <a:rPr lang="en-US"/>
              <a:t>Click to edit Master title style</a:t>
            </a:r>
          </a:p>
        </p:txBody>
      </p:sp>
      <p:sp>
        <p:nvSpPr>
          <p:cNvPr id="12" name="Rectangle 8"/>
          <p:cNvSpPr>
            <a:spLocks noGrp="1" noChangeArrowheads="1"/>
          </p:cNvSpPr>
          <p:nvPr>
            <p:ph type="dt" sz="half" idx="10"/>
          </p:nvPr>
        </p:nvSpPr>
        <p:spPr/>
        <p:txBody>
          <a:bodyPr/>
          <a:lstStyle>
            <a:lvl1pPr>
              <a:defRPr smtClean="0"/>
            </a:lvl1pPr>
          </a:lstStyle>
          <a:p>
            <a:pPr>
              <a:defRPr/>
            </a:pPr>
            <a:endParaRPr lang="en-US"/>
          </a:p>
        </p:txBody>
      </p:sp>
      <p:sp>
        <p:nvSpPr>
          <p:cNvPr id="13" name="Rectangle 9"/>
          <p:cNvSpPr>
            <a:spLocks noGrp="1" noChangeArrowheads="1"/>
          </p:cNvSpPr>
          <p:nvPr>
            <p:ph type="ftr" sz="quarter" idx="11"/>
          </p:nvPr>
        </p:nvSpPr>
        <p:spPr/>
        <p:txBody>
          <a:bodyPr/>
          <a:lstStyle>
            <a:lvl1pPr>
              <a:defRPr smtClean="0"/>
            </a:lvl1pPr>
          </a:lstStyle>
          <a:p>
            <a:pPr>
              <a:defRPr/>
            </a:pPr>
            <a:endParaRPr lang="en-US"/>
          </a:p>
        </p:txBody>
      </p:sp>
      <p:sp>
        <p:nvSpPr>
          <p:cNvPr id="14" name="Rectangle 10"/>
          <p:cNvSpPr>
            <a:spLocks noGrp="1" noChangeArrowheads="1"/>
          </p:cNvSpPr>
          <p:nvPr>
            <p:ph type="sldNum" sz="quarter" idx="12"/>
          </p:nvPr>
        </p:nvSpPr>
        <p:spPr/>
        <p:txBody>
          <a:bodyPr/>
          <a:lstStyle>
            <a:lvl1pPr>
              <a:defRPr smtClean="0"/>
            </a:lvl1pPr>
          </a:lstStyle>
          <a:p>
            <a:pPr>
              <a:defRPr/>
            </a:pPr>
            <a:fld id="{2064C113-C985-486C-A44A-ABC56416A2C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3029F287-6440-4943-B40E-8E9EDC02ECF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3D133E14-C37D-4764-9911-2D690E46EF0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447800"/>
            <a:ext cx="3579813"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22813" y="1447800"/>
            <a:ext cx="35814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03C420A6-B0CC-410F-B238-9BA0783656E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8"/>
          <p:cNvSpPr>
            <a:spLocks noGrp="1" noChangeArrowheads="1"/>
          </p:cNvSpPr>
          <p:nvPr>
            <p:ph type="dt" sz="half" idx="10"/>
          </p:nvPr>
        </p:nvSpPr>
        <p:spPr>
          <a:ln/>
        </p:spPr>
        <p:txBody>
          <a:bodyPr/>
          <a:lstStyle>
            <a:lvl1pPr>
              <a:defRPr/>
            </a:lvl1pPr>
          </a:lstStyle>
          <a:p>
            <a:pPr>
              <a:defRPr/>
            </a:pPr>
            <a:endParaRPr lang="en-US"/>
          </a:p>
        </p:txBody>
      </p:sp>
      <p:sp>
        <p:nvSpPr>
          <p:cNvPr id="8" name="Rectangle 9"/>
          <p:cNvSpPr>
            <a:spLocks noGrp="1" noChangeArrowheads="1"/>
          </p:cNvSpPr>
          <p:nvPr>
            <p:ph type="ftr" sz="quarter" idx="11"/>
          </p:nvPr>
        </p:nvSpPr>
        <p:spPr>
          <a:ln/>
        </p:spPr>
        <p:txBody>
          <a:bodyPr/>
          <a:lstStyle>
            <a:lvl1pPr>
              <a:defRPr/>
            </a:lvl1pPr>
          </a:lstStyle>
          <a:p>
            <a:pPr>
              <a:defRPr/>
            </a:pPr>
            <a:endParaRPr lang="en-US"/>
          </a:p>
        </p:txBody>
      </p:sp>
      <p:sp>
        <p:nvSpPr>
          <p:cNvPr id="9" name="Rectangle 10"/>
          <p:cNvSpPr>
            <a:spLocks noGrp="1" noChangeArrowheads="1"/>
          </p:cNvSpPr>
          <p:nvPr>
            <p:ph type="sldNum" sz="quarter" idx="12"/>
          </p:nvPr>
        </p:nvSpPr>
        <p:spPr>
          <a:ln/>
        </p:spPr>
        <p:txBody>
          <a:bodyPr/>
          <a:lstStyle>
            <a:lvl1pPr>
              <a:defRPr/>
            </a:lvl1pPr>
          </a:lstStyle>
          <a:p>
            <a:pPr>
              <a:defRPr/>
            </a:pPr>
            <a:fld id="{549126D4-97D0-428F-B242-5AB586ABB943}"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8"/>
          <p:cNvSpPr>
            <a:spLocks noGrp="1" noChangeArrowheads="1"/>
          </p:cNvSpPr>
          <p:nvPr>
            <p:ph type="dt" sz="half" idx="10"/>
          </p:nvPr>
        </p:nvSpPr>
        <p:spPr>
          <a:ln/>
        </p:spPr>
        <p:txBody>
          <a:bodyPr/>
          <a:lstStyle>
            <a:lvl1pPr>
              <a:defRPr/>
            </a:lvl1pPr>
          </a:lstStyle>
          <a:p>
            <a:pPr>
              <a:defRPr/>
            </a:pPr>
            <a:endParaRPr lang="en-US"/>
          </a:p>
        </p:txBody>
      </p:sp>
      <p:sp>
        <p:nvSpPr>
          <p:cNvPr id="4" name="Rectangle 9"/>
          <p:cNvSpPr>
            <a:spLocks noGrp="1" noChangeArrowheads="1"/>
          </p:cNvSpPr>
          <p:nvPr>
            <p:ph type="ftr" sz="quarter" idx="11"/>
          </p:nvPr>
        </p:nvSpPr>
        <p:spPr>
          <a:ln/>
        </p:spPr>
        <p:txBody>
          <a:bodyPr/>
          <a:lstStyle>
            <a:lvl1pPr>
              <a:defRPr/>
            </a:lvl1pPr>
          </a:lstStyle>
          <a:p>
            <a:pPr>
              <a:defRPr/>
            </a:pPr>
            <a:endParaRPr lang="en-US"/>
          </a:p>
        </p:txBody>
      </p:sp>
      <p:sp>
        <p:nvSpPr>
          <p:cNvPr id="5" name="Rectangle 10"/>
          <p:cNvSpPr>
            <a:spLocks noGrp="1" noChangeArrowheads="1"/>
          </p:cNvSpPr>
          <p:nvPr>
            <p:ph type="sldNum" sz="quarter" idx="12"/>
          </p:nvPr>
        </p:nvSpPr>
        <p:spPr>
          <a:ln/>
        </p:spPr>
        <p:txBody>
          <a:bodyPr/>
          <a:lstStyle>
            <a:lvl1pPr>
              <a:defRPr/>
            </a:lvl1pPr>
          </a:lstStyle>
          <a:p>
            <a:pPr>
              <a:defRPr/>
            </a:pPr>
            <a:fld id="{52C22EBE-EE74-45EA-A095-931FDA89E33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p>
        </p:txBody>
      </p:sp>
      <p:sp>
        <p:nvSpPr>
          <p:cNvPr id="3" name="Rectangle 9"/>
          <p:cNvSpPr>
            <a:spLocks noGrp="1" noChangeArrowheads="1"/>
          </p:cNvSpPr>
          <p:nvPr>
            <p:ph type="ftr" sz="quarter" idx="11"/>
          </p:nvPr>
        </p:nvSpPr>
        <p:spPr>
          <a:ln/>
        </p:spPr>
        <p:txBody>
          <a:bodyPr/>
          <a:lstStyle>
            <a:lvl1pPr>
              <a:defRPr/>
            </a:lvl1pPr>
          </a:lstStyle>
          <a:p>
            <a:pPr>
              <a:defRPr/>
            </a:pPr>
            <a:endParaRPr lang="en-US"/>
          </a:p>
        </p:txBody>
      </p:sp>
      <p:sp>
        <p:nvSpPr>
          <p:cNvPr id="4" name="Rectangle 10"/>
          <p:cNvSpPr>
            <a:spLocks noGrp="1" noChangeArrowheads="1"/>
          </p:cNvSpPr>
          <p:nvPr>
            <p:ph type="sldNum" sz="quarter" idx="12"/>
          </p:nvPr>
        </p:nvSpPr>
        <p:spPr>
          <a:ln/>
        </p:spPr>
        <p:txBody>
          <a:bodyPr/>
          <a:lstStyle>
            <a:lvl1pPr>
              <a:defRPr/>
            </a:lvl1pPr>
          </a:lstStyle>
          <a:p>
            <a:pPr>
              <a:defRPr/>
            </a:pPr>
            <a:fld id="{B742B849-D60F-427B-8FC7-FB0A1F657C0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C1637EBB-7849-45CC-BA9B-44461F1509E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842DF1FE-B42B-4AE4-9502-B95273F83E2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E89A3007-52B0-4F7D-8EBC-CD7357CADC06}"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301625"/>
            <a:ext cx="1827213" cy="57181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90600" y="301625"/>
            <a:ext cx="5334000" cy="57181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CC9AAC93-022D-47B1-AFAF-15E087092E1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body" idx="1"/>
          </p:nvPr>
        </p:nvSpPr>
        <p:spPr bwMode="auto">
          <a:xfrm>
            <a:off x="990600" y="1447800"/>
            <a:ext cx="7313613"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0664" name="Rectangle 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smtClean="0">
                <a:latin typeface="Verdana" pitchFamily="34" charset="0"/>
              </a:defRPr>
            </a:lvl1pPr>
          </a:lstStyle>
          <a:p>
            <a:pPr>
              <a:defRPr/>
            </a:pPr>
            <a:endParaRPr lang="en-US"/>
          </a:p>
        </p:txBody>
      </p:sp>
      <p:sp>
        <p:nvSpPr>
          <p:cNvPr id="70665" name="Rectangle 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smtClean="0">
                <a:latin typeface="Verdana" pitchFamily="34" charset="0"/>
              </a:defRPr>
            </a:lvl1pPr>
          </a:lstStyle>
          <a:p>
            <a:pPr>
              <a:defRPr/>
            </a:pPr>
            <a:endParaRPr lang="en-US"/>
          </a:p>
        </p:txBody>
      </p:sp>
      <p:sp>
        <p:nvSpPr>
          <p:cNvPr id="70666" name="Rectangle 10"/>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atin typeface="Verdana" pitchFamily="34" charset="0"/>
              </a:defRPr>
            </a:lvl1pPr>
          </a:lstStyle>
          <a:p>
            <a:pPr>
              <a:defRPr/>
            </a:pPr>
            <a:fld id="{5F640300-41AE-4194-85F6-0FE4588DE90E}" type="slidenum">
              <a:rPr lang="en-US"/>
              <a:pPr>
                <a:defRPr/>
              </a:pPr>
              <a:t>‹#›</a:t>
            </a:fld>
            <a:endParaRPr lang="en-US"/>
          </a:p>
        </p:txBody>
      </p:sp>
      <p:sp>
        <p:nvSpPr>
          <p:cNvPr id="70667" name="Rectangle 11"/>
          <p:cNvSpPr>
            <a:spLocks noChangeArrowheads="1"/>
          </p:cNvSpPr>
          <p:nvPr userDrawn="1"/>
        </p:nvSpPr>
        <p:spPr bwMode="auto">
          <a:xfrm>
            <a:off x="0" y="0"/>
            <a:ext cx="9144000" cy="1219200"/>
          </a:xfrm>
          <a:prstGeom prst="rect">
            <a:avLst/>
          </a:prstGeom>
          <a:solidFill>
            <a:srgbClr val="B7BFC5"/>
          </a:solidFill>
          <a:ln w="9525">
            <a:solidFill>
              <a:schemeClr val="tx1"/>
            </a:solidFill>
            <a:miter lim="800000"/>
            <a:headEnd/>
            <a:tailEnd/>
          </a:ln>
          <a:effectLst/>
        </p:spPr>
        <p:txBody>
          <a:bodyPr anchor="b"/>
          <a:lstStyle/>
          <a:p>
            <a:pPr eaLnBrk="1" hangingPunct="1">
              <a:defRPr/>
            </a:pPr>
            <a:endParaRPr lang="en-US" sz="3200" b="1">
              <a:solidFill>
                <a:srgbClr val="21324D"/>
              </a:solidFill>
            </a:endParaRPr>
          </a:p>
        </p:txBody>
      </p:sp>
      <p:sp>
        <p:nvSpPr>
          <p:cNvPr id="1031" name="Rectangle 13"/>
          <p:cNvSpPr>
            <a:spLocks noGrp="1" noChangeArrowheads="1"/>
          </p:cNvSpPr>
          <p:nvPr>
            <p:ph type="title"/>
          </p:nvPr>
        </p:nvSpPr>
        <p:spPr bwMode="auto">
          <a:xfrm>
            <a:off x="990600" y="301625"/>
            <a:ext cx="7313613" cy="84137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0671" name="AutoShape 15"/>
          <p:cNvSpPr>
            <a:spLocks noChangeArrowheads="1"/>
          </p:cNvSpPr>
          <p:nvPr userDrawn="1"/>
        </p:nvSpPr>
        <p:spPr bwMode="auto">
          <a:xfrm>
            <a:off x="-3238500" y="419100"/>
            <a:ext cx="4114800" cy="2855913"/>
          </a:xfrm>
          <a:custGeom>
            <a:avLst/>
            <a:gdLst>
              <a:gd name="G0" fmla="+- 18296 0 0"/>
              <a:gd name="G1" fmla="+- -30880 0 0"/>
              <a:gd name="G2" fmla="+- 31512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296" y="5746"/>
              </a:cxn>
              <a:cxn ang="0">
                <a:pos x="64000" y="32000"/>
              </a:cxn>
              <a:cxn ang="0">
                <a:pos x="50296" y="58253"/>
              </a:cxn>
              <a:cxn ang="0">
                <a:pos x="50296" y="58253"/>
              </a:cxn>
              <a:cxn ang="0">
                <a:pos x="50295" y="58253"/>
              </a:cxn>
              <a:cxn ang="0">
                <a:pos x="50296" y="58254"/>
              </a:cxn>
              <a:cxn ang="0">
                <a:pos x="50296" y="5746"/>
              </a:cxn>
              <a:cxn ang="0">
                <a:pos x="50295" y="5746"/>
              </a:cxn>
              <a:cxn ang="0">
                <a:pos x="50296" y="5746"/>
              </a:cxn>
            </a:cxnLst>
            <a:rect l="T13" t="T15" r="T17" b="T19"/>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rgbClr val="B7BFC5"/>
          </a:solidFill>
          <a:ln w="9525">
            <a:solidFill>
              <a:schemeClr val="tx1"/>
            </a:solidFill>
            <a:miter lim="800000"/>
            <a:headEnd/>
            <a:tailEnd/>
          </a:ln>
        </p:spPr>
        <p:txBody>
          <a:bodyPr/>
          <a:lstStyle/>
          <a:p>
            <a:pPr eaLnBrk="1" hangingPunct="1">
              <a:defRPr/>
            </a:pPr>
            <a:endParaRPr lang="en-US" sz="2400">
              <a:latin typeface="Times New Roman" pitchFamily="18" charset="0"/>
            </a:endParaRPr>
          </a:p>
        </p:txBody>
      </p:sp>
      <p:sp>
        <p:nvSpPr>
          <p:cNvPr id="70672" name="AutoShape 16"/>
          <p:cNvSpPr>
            <a:spLocks noChangeArrowheads="1"/>
          </p:cNvSpPr>
          <p:nvPr userDrawn="1"/>
        </p:nvSpPr>
        <p:spPr bwMode="auto">
          <a:xfrm>
            <a:off x="-2425700" y="-266700"/>
            <a:ext cx="3094038" cy="2882900"/>
          </a:xfrm>
          <a:custGeom>
            <a:avLst/>
            <a:gdLst>
              <a:gd name="G0" fmla="+- 18077 0 0"/>
              <a:gd name="G1" fmla="+- -30880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077" y="5595"/>
              </a:cxn>
              <a:cxn ang="0">
                <a:pos x="64000" y="32000"/>
              </a:cxn>
              <a:cxn ang="0">
                <a:pos x="50077" y="58404"/>
              </a:cxn>
              <a:cxn ang="0">
                <a:pos x="50077" y="58404"/>
              </a:cxn>
              <a:cxn ang="0">
                <a:pos x="50076" y="58404"/>
              </a:cxn>
              <a:cxn ang="0">
                <a:pos x="50077" y="58405"/>
              </a:cxn>
              <a:cxn ang="0">
                <a:pos x="50077" y="5595"/>
              </a:cxn>
              <a:cxn ang="0">
                <a:pos x="50076" y="5595"/>
              </a:cxn>
              <a:cxn ang="0">
                <a:pos x="50077" y="5595"/>
              </a:cxn>
            </a:cxnLst>
            <a:rect l="T13" t="T15" r="T17" b="T19"/>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rgbClr val="21324D"/>
          </a:solidFill>
          <a:ln w="9525">
            <a:noFill/>
            <a:miter lim="800000"/>
            <a:headEnd/>
            <a:tailEnd/>
          </a:ln>
        </p:spPr>
        <p:txBody>
          <a:bodyPr/>
          <a:lstStyle/>
          <a:p>
            <a:pPr eaLnBrk="1" hangingPunct="1">
              <a:defRPr/>
            </a:pPr>
            <a:endParaRPr lang="en-US" sz="1800"/>
          </a:p>
        </p:txBody>
      </p:sp>
      <p:pic>
        <p:nvPicPr>
          <p:cNvPr id="1034" name="Picture 79" descr="untitled"/>
          <p:cNvPicPr>
            <a:picLocks noChangeAspect="1" noChangeArrowheads="1"/>
          </p:cNvPicPr>
          <p:nvPr userDrawn="1"/>
        </p:nvPicPr>
        <p:blipFill>
          <a:blip r:embed="rId13" cstate="print"/>
          <a:srcRect r="80519"/>
          <a:stretch>
            <a:fillRect/>
          </a:stretch>
        </p:blipFill>
        <p:spPr bwMode="auto">
          <a:xfrm>
            <a:off x="8001000" y="5943600"/>
            <a:ext cx="762000" cy="763588"/>
          </a:xfrm>
          <a:prstGeom prst="rect">
            <a:avLst/>
          </a:prstGeom>
          <a:noFill/>
          <a:ln w="9525">
            <a:solidFill>
              <a:schemeClr val="bg2"/>
            </a:solidFill>
            <a:miter lim="800000"/>
            <a:headEnd/>
            <a:tailEnd/>
          </a:ln>
        </p:spPr>
      </p:pic>
      <p:grpSp>
        <p:nvGrpSpPr>
          <p:cNvPr id="1035" name="Group 28"/>
          <p:cNvGrpSpPr>
            <a:grpSpLocks/>
          </p:cNvGrpSpPr>
          <p:nvPr userDrawn="1"/>
        </p:nvGrpSpPr>
        <p:grpSpPr bwMode="auto">
          <a:xfrm>
            <a:off x="8153400" y="228600"/>
            <a:ext cx="990600" cy="990600"/>
            <a:chOff x="5136" y="144"/>
            <a:chExt cx="624" cy="624"/>
          </a:xfrm>
        </p:grpSpPr>
        <p:sp>
          <p:nvSpPr>
            <p:cNvPr id="70676" name="AutoShape 20"/>
            <p:cNvSpPr>
              <a:spLocks noChangeAspect="1" noChangeArrowheads="1" noTextEdit="1"/>
            </p:cNvSpPr>
            <p:nvPr userDrawn="1"/>
          </p:nvSpPr>
          <p:spPr bwMode="auto">
            <a:xfrm>
              <a:off x="5136" y="144"/>
              <a:ext cx="624" cy="624"/>
            </a:xfrm>
            <a:prstGeom prst="rect">
              <a:avLst/>
            </a:prstGeom>
            <a:noFill/>
            <a:ln w="9525">
              <a:noFill/>
              <a:miter lim="800000"/>
              <a:headEnd/>
              <a:tailEnd/>
            </a:ln>
          </p:spPr>
          <p:txBody>
            <a:bodyPr/>
            <a:lstStyle/>
            <a:p>
              <a:pPr>
                <a:defRPr/>
              </a:pPr>
              <a:endParaRPr lang="en-US"/>
            </a:p>
          </p:txBody>
        </p:sp>
        <p:sp>
          <p:nvSpPr>
            <p:cNvPr id="70679" name="Rectangle 23"/>
            <p:cNvSpPr>
              <a:spLocks noChangeArrowheads="1"/>
            </p:cNvSpPr>
            <p:nvPr userDrawn="1"/>
          </p:nvSpPr>
          <p:spPr bwMode="auto">
            <a:xfrm>
              <a:off x="5144" y="735"/>
              <a:ext cx="616" cy="33"/>
            </a:xfrm>
            <a:prstGeom prst="rect">
              <a:avLst/>
            </a:prstGeom>
            <a:solidFill>
              <a:srgbClr val="000000"/>
            </a:solidFill>
            <a:ln w="9525">
              <a:noFill/>
              <a:miter lim="800000"/>
              <a:headEnd/>
              <a:tailEnd/>
            </a:ln>
          </p:spPr>
          <p:txBody>
            <a:bodyPr/>
            <a:lstStyle/>
            <a:p>
              <a:pPr>
                <a:defRPr/>
              </a:pPr>
              <a:endParaRPr lang="en-US"/>
            </a:p>
          </p:txBody>
        </p:sp>
        <p:sp>
          <p:nvSpPr>
            <p:cNvPr id="70680" name="Rectangle 24"/>
            <p:cNvSpPr>
              <a:spLocks noChangeArrowheads="1"/>
            </p:cNvSpPr>
            <p:nvPr userDrawn="1"/>
          </p:nvSpPr>
          <p:spPr bwMode="auto">
            <a:xfrm>
              <a:off x="5226" y="386"/>
              <a:ext cx="201" cy="367"/>
            </a:xfrm>
            <a:prstGeom prst="rect">
              <a:avLst/>
            </a:prstGeom>
            <a:solidFill>
              <a:srgbClr val="000000"/>
            </a:solidFill>
            <a:ln w="9525">
              <a:noFill/>
              <a:miter lim="800000"/>
              <a:headEnd/>
              <a:tailEnd/>
            </a:ln>
          </p:spPr>
          <p:txBody>
            <a:bodyPr/>
            <a:lstStyle/>
            <a:p>
              <a:pPr>
                <a:defRPr/>
              </a:pPr>
              <a:endParaRPr lang="en-US"/>
            </a:p>
          </p:txBody>
        </p:sp>
        <p:sp>
          <p:nvSpPr>
            <p:cNvPr id="70681" name="Freeform 25"/>
            <p:cNvSpPr>
              <a:spLocks/>
            </p:cNvSpPr>
            <p:nvPr userDrawn="1"/>
          </p:nvSpPr>
          <p:spPr bwMode="auto">
            <a:xfrm>
              <a:off x="5310" y="204"/>
              <a:ext cx="104" cy="183"/>
            </a:xfrm>
            <a:custGeom>
              <a:avLst/>
              <a:gdLst/>
              <a:ahLst/>
              <a:cxnLst>
                <a:cxn ang="0">
                  <a:pos x="286" y="103"/>
                </a:cxn>
                <a:cxn ang="0">
                  <a:pos x="276" y="95"/>
                </a:cxn>
                <a:cxn ang="0">
                  <a:pos x="312" y="34"/>
                </a:cxn>
                <a:cxn ang="0">
                  <a:pos x="268" y="0"/>
                </a:cxn>
                <a:cxn ang="0">
                  <a:pos x="232" y="62"/>
                </a:cxn>
                <a:cxn ang="0">
                  <a:pos x="219" y="53"/>
                </a:cxn>
                <a:cxn ang="0">
                  <a:pos x="136" y="201"/>
                </a:cxn>
                <a:cxn ang="0">
                  <a:pos x="118" y="189"/>
                </a:cxn>
                <a:cxn ang="0">
                  <a:pos x="85" y="250"/>
                </a:cxn>
                <a:cxn ang="0">
                  <a:pos x="111" y="269"/>
                </a:cxn>
                <a:cxn ang="0">
                  <a:pos x="84" y="317"/>
                </a:cxn>
                <a:cxn ang="0">
                  <a:pos x="127" y="350"/>
                </a:cxn>
                <a:cxn ang="0">
                  <a:pos x="156" y="301"/>
                </a:cxn>
                <a:cxn ang="0">
                  <a:pos x="185" y="320"/>
                </a:cxn>
                <a:cxn ang="0">
                  <a:pos x="194" y="331"/>
                </a:cxn>
                <a:cxn ang="0">
                  <a:pos x="202" y="341"/>
                </a:cxn>
                <a:cxn ang="0">
                  <a:pos x="208" y="352"/>
                </a:cxn>
                <a:cxn ang="0">
                  <a:pos x="211" y="362"/>
                </a:cxn>
                <a:cxn ang="0">
                  <a:pos x="214" y="387"/>
                </a:cxn>
                <a:cxn ang="0">
                  <a:pos x="211" y="429"/>
                </a:cxn>
                <a:cxn ang="0">
                  <a:pos x="207" y="484"/>
                </a:cxn>
                <a:cxn ang="0">
                  <a:pos x="200" y="543"/>
                </a:cxn>
                <a:cxn ang="0">
                  <a:pos x="0" y="543"/>
                </a:cxn>
                <a:cxn ang="0">
                  <a:pos x="0" y="597"/>
                </a:cxn>
                <a:cxn ang="0">
                  <a:pos x="194" y="597"/>
                </a:cxn>
                <a:cxn ang="0">
                  <a:pos x="193" y="610"/>
                </a:cxn>
                <a:cxn ang="0">
                  <a:pos x="191" y="623"/>
                </a:cxn>
                <a:cxn ang="0">
                  <a:pos x="190" y="634"/>
                </a:cxn>
                <a:cxn ang="0">
                  <a:pos x="188" y="646"/>
                </a:cxn>
                <a:cxn ang="0">
                  <a:pos x="69" y="646"/>
                </a:cxn>
                <a:cxn ang="0">
                  <a:pos x="69" y="728"/>
                </a:cxn>
                <a:cxn ang="0">
                  <a:pos x="249" y="728"/>
                </a:cxn>
                <a:cxn ang="0">
                  <a:pos x="285" y="731"/>
                </a:cxn>
                <a:cxn ang="0">
                  <a:pos x="285" y="731"/>
                </a:cxn>
                <a:cxn ang="0">
                  <a:pos x="285" y="730"/>
                </a:cxn>
                <a:cxn ang="0">
                  <a:pos x="285" y="729"/>
                </a:cxn>
                <a:cxn ang="0">
                  <a:pos x="285" y="726"/>
                </a:cxn>
                <a:cxn ang="0">
                  <a:pos x="285" y="646"/>
                </a:cxn>
                <a:cxn ang="0">
                  <a:pos x="284" y="646"/>
                </a:cxn>
                <a:cxn ang="0">
                  <a:pos x="281" y="556"/>
                </a:cxn>
                <a:cxn ang="0">
                  <a:pos x="278" y="459"/>
                </a:cxn>
                <a:cxn ang="0">
                  <a:pos x="275" y="376"/>
                </a:cxn>
                <a:cxn ang="0">
                  <a:pos x="269" y="324"/>
                </a:cxn>
                <a:cxn ang="0">
                  <a:pos x="265" y="311"/>
                </a:cxn>
                <a:cxn ang="0">
                  <a:pos x="261" y="300"/>
                </a:cxn>
                <a:cxn ang="0">
                  <a:pos x="255" y="291"/>
                </a:cxn>
                <a:cxn ang="0">
                  <a:pos x="249" y="282"/>
                </a:cxn>
                <a:cxn ang="0">
                  <a:pos x="241" y="275"/>
                </a:cxn>
                <a:cxn ang="0">
                  <a:pos x="233" y="269"/>
                </a:cxn>
                <a:cxn ang="0">
                  <a:pos x="226" y="263"/>
                </a:cxn>
                <a:cxn ang="0">
                  <a:pos x="218" y="259"/>
                </a:cxn>
                <a:cxn ang="0">
                  <a:pos x="199" y="245"/>
                </a:cxn>
                <a:cxn ang="0">
                  <a:pos x="203" y="247"/>
                </a:cxn>
                <a:cxn ang="0">
                  <a:pos x="286" y="103"/>
                </a:cxn>
              </a:cxnLst>
              <a:rect l="0" t="0" r="r" b="b"/>
              <a:pathLst>
                <a:path w="312" h="731">
                  <a:moveTo>
                    <a:pt x="286" y="103"/>
                  </a:moveTo>
                  <a:lnTo>
                    <a:pt x="276" y="95"/>
                  </a:lnTo>
                  <a:lnTo>
                    <a:pt x="312" y="34"/>
                  </a:lnTo>
                  <a:lnTo>
                    <a:pt x="268" y="0"/>
                  </a:lnTo>
                  <a:lnTo>
                    <a:pt x="232" y="62"/>
                  </a:lnTo>
                  <a:lnTo>
                    <a:pt x="219" y="53"/>
                  </a:lnTo>
                  <a:lnTo>
                    <a:pt x="136" y="201"/>
                  </a:lnTo>
                  <a:lnTo>
                    <a:pt x="118" y="189"/>
                  </a:lnTo>
                  <a:lnTo>
                    <a:pt x="85" y="250"/>
                  </a:lnTo>
                  <a:lnTo>
                    <a:pt x="111" y="269"/>
                  </a:lnTo>
                  <a:lnTo>
                    <a:pt x="84" y="317"/>
                  </a:lnTo>
                  <a:lnTo>
                    <a:pt x="127" y="350"/>
                  </a:lnTo>
                  <a:lnTo>
                    <a:pt x="156" y="301"/>
                  </a:lnTo>
                  <a:lnTo>
                    <a:pt x="185" y="320"/>
                  </a:lnTo>
                  <a:lnTo>
                    <a:pt x="194" y="331"/>
                  </a:lnTo>
                  <a:lnTo>
                    <a:pt x="202" y="341"/>
                  </a:lnTo>
                  <a:lnTo>
                    <a:pt x="208" y="352"/>
                  </a:lnTo>
                  <a:lnTo>
                    <a:pt x="211" y="362"/>
                  </a:lnTo>
                  <a:lnTo>
                    <a:pt x="214" y="387"/>
                  </a:lnTo>
                  <a:lnTo>
                    <a:pt x="211" y="429"/>
                  </a:lnTo>
                  <a:lnTo>
                    <a:pt x="207" y="484"/>
                  </a:lnTo>
                  <a:lnTo>
                    <a:pt x="200" y="543"/>
                  </a:lnTo>
                  <a:lnTo>
                    <a:pt x="0" y="543"/>
                  </a:lnTo>
                  <a:lnTo>
                    <a:pt x="0" y="597"/>
                  </a:lnTo>
                  <a:lnTo>
                    <a:pt x="194" y="597"/>
                  </a:lnTo>
                  <a:lnTo>
                    <a:pt x="193" y="610"/>
                  </a:lnTo>
                  <a:lnTo>
                    <a:pt x="191" y="623"/>
                  </a:lnTo>
                  <a:lnTo>
                    <a:pt x="190" y="634"/>
                  </a:lnTo>
                  <a:lnTo>
                    <a:pt x="188" y="646"/>
                  </a:lnTo>
                  <a:lnTo>
                    <a:pt x="69" y="646"/>
                  </a:lnTo>
                  <a:lnTo>
                    <a:pt x="69" y="728"/>
                  </a:lnTo>
                  <a:lnTo>
                    <a:pt x="249" y="728"/>
                  </a:lnTo>
                  <a:lnTo>
                    <a:pt x="285" y="731"/>
                  </a:lnTo>
                  <a:lnTo>
                    <a:pt x="285" y="731"/>
                  </a:lnTo>
                  <a:lnTo>
                    <a:pt x="285" y="730"/>
                  </a:lnTo>
                  <a:lnTo>
                    <a:pt x="285" y="729"/>
                  </a:lnTo>
                  <a:lnTo>
                    <a:pt x="285" y="726"/>
                  </a:lnTo>
                  <a:lnTo>
                    <a:pt x="285" y="646"/>
                  </a:lnTo>
                  <a:lnTo>
                    <a:pt x="284" y="646"/>
                  </a:lnTo>
                  <a:lnTo>
                    <a:pt x="281" y="556"/>
                  </a:lnTo>
                  <a:lnTo>
                    <a:pt x="278" y="459"/>
                  </a:lnTo>
                  <a:lnTo>
                    <a:pt x="275" y="376"/>
                  </a:lnTo>
                  <a:lnTo>
                    <a:pt x="269" y="324"/>
                  </a:lnTo>
                  <a:lnTo>
                    <a:pt x="265" y="311"/>
                  </a:lnTo>
                  <a:lnTo>
                    <a:pt x="261" y="300"/>
                  </a:lnTo>
                  <a:lnTo>
                    <a:pt x="255" y="291"/>
                  </a:lnTo>
                  <a:lnTo>
                    <a:pt x="249" y="282"/>
                  </a:lnTo>
                  <a:lnTo>
                    <a:pt x="241" y="275"/>
                  </a:lnTo>
                  <a:lnTo>
                    <a:pt x="233" y="269"/>
                  </a:lnTo>
                  <a:lnTo>
                    <a:pt x="226" y="263"/>
                  </a:lnTo>
                  <a:lnTo>
                    <a:pt x="218" y="259"/>
                  </a:lnTo>
                  <a:lnTo>
                    <a:pt x="199" y="245"/>
                  </a:lnTo>
                  <a:lnTo>
                    <a:pt x="203" y="247"/>
                  </a:lnTo>
                  <a:lnTo>
                    <a:pt x="286" y="103"/>
                  </a:lnTo>
                  <a:close/>
                </a:path>
              </a:pathLst>
            </a:custGeom>
            <a:solidFill>
              <a:srgbClr val="000000"/>
            </a:solidFill>
            <a:ln w="9525">
              <a:noFill/>
              <a:round/>
              <a:headEnd/>
              <a:tailEnd/>
            </a:ln>
          </p:spPr>
          <p:txBody>
            <a:bodyPr/>
            <a:lstStyle/>
            <a:p>
              <a:pPr>
                <a:defRPr/>
              </a:pPr>
              <a:endParaRPr lang="en-US"/>
            </a:p>
          </p:txBody>
        </p:sp>
        <p:sp>
          <p:nvSpPr>
            <p:cNvPr id="70682" name="Freeform 26"/>
            <p:cNvSpPr>
              <a:spLocks/>
            </p:cNvSpPr>
            <p:nvPr userDrawn="1"/>
          </p:nvSpPr>
          <p:spPr bwMode="auto">
            <a:xfrm>
              <a:off x="5320" y="146"/>
              <a:ext cx="363" cy="608"/>
            </a:xfrm>
            <a:custGeom>
              <a:avLst/>
              <a:gdLst/>
              <a:ahLst/>
              <a:cxnLst>
                <a:cxn ang="0">
                  <a:pos x="907" y="949"/>
                </a:cxn>
                <a:cxn ang="0">
                  <a:pos x="853" y="665"/>
                </a:cxn>
                <a:cxn ang="0">
                  <a:pos x="798" y="466"/>
                </a:cxn>
                <a:cxn ang="0">
                  <a:pos x="760" y="377"/>
                </a:cxn>
                <a:cxn ang="0">
                  <a:pos x="730" y="318"/>
                </a:cxn>
                <a:cxn ang="0">
                  <a:pos x="700" y="278"/>
                </a:cxn>
                <a:cxn ang="0">
                  <a:pos x="663" y="245"/>
                </a:cxn>
                <a:cxn ang="0">
                  <a:pos x="614" y="210"/>
                </a:cxn>
                <a:cxn ang="0">
                  <a:pos x="580" y="187"/>
                </a:cxn>
                <a:cxn ang="0">
                  <a:pos x="564" y="169"/>
                </a:cxn>
                <a:cxn ang="0">
                  <a:pos x="552" y="132"/>
                </a:cxn>
                <a:cxn ang="0">
                  <a:pos x="534" y="96"/>
                </a:cxn>
                <a:cxn ang="0">
                  <a:pos x="492" y="44"/>
                </a:cxn>
                <a:cxn ang="0">
                  <a:pos x="438" y="7"/>
                </a:cxn>
                <a:cxn ang="0">
                  <a:pos x="387" y="1"/>
                </a:cxn>
                <a:cxn ang="0">
                  <a:pos x="370" y="5"/>
                </a:cxn>
                <a:cxn ang="0">
                  <a:pos x="355" y="10"/>
                </a:cxn>
                <a:cxn ang="0">
                  <a:pos x="340" y="21"/>
                </a:cxn>
                <a:cxn ang="0">
                  <a:pos x="326" y="32"/>
                </a:cxn>
                <a:cxn ang="0">
                  <a:pos x="316" y="45"/>
                </a:cxn>
                <a:cxn ang="0">
                  <a:pos x="298" y="79"/>
                </a:cxn>
                <a:cxn ang="0">
                  <a:pos x="345" y="125"/>
                </a:cxn>
                <a:cxn ang="0">
                  <a:pos x="359" y="163"/>
                </a:cxn>
                <a:cxn ang="0">
                  <a:pos x="382" y="248"/>
                </a:cxn>
                <a:cxn ang="0">
                  <a:pos x="414" y="248"/>
                </a:cxn>
                <a:cxn ang="0">
                  <a:pos x="433" y="265"/>
                </a:cxn>
                <a:cxn ang="0">
                  <a:pos x="454" y="279"/>
                </a:cxn>
                <a:cxn ang="0">
                  <a:pos x="437" y="361"/>
                </a:cxn>
                <a:cxn ang="0">
                  <a:pos x="430" y="406"/>
                </a:cxn>
                <a:cxn ang="0">
                  <a:pos x="415" y="442"/>
                </a:cxn>
                <a:cxn ang="0">
                  <a:pos x="375" y="482"/>
                </a:cxn>
                <a:cxn ang="0">
                  <a:pos x="323" y="519"/>
                </a:cxn>
                <a:cxn ang="0">
                  <a:pos x="249" y="550"/>
                </a:cxn>
                <a:cxn ang="0">
                  <a:pos x="171" y="562"/>
                </a:cxn>
                <a:cxn ang="0">
                  <a:pos x="103" y="555"/>
                </a:cxn>
                <a:cxn ang="0">
                  <a:pos x="50" y="541"/>
                </a:cxn>
                <a:cxn ang="0">
                  <a:pos x="17" y="528"/>
                </a:cxn>
                <a:cxn ang="0">
                  <a:pos x="0" y="619"/>
                </a:cxn>
                <a:cxn ang="0">
                  <a:pos x="22" y="632"/>
                </a:cxn>
                <a:cxn ang="0">
                  <a:pos x="83" y="659"/>
                </a:cxn>
                <a:cxn ang="0">
                  <a:pos x="171" y="686"/>
                </a:cxn>
                <a:cxn ang="0">
                  <a:pos x="274" y="698"/>
                </a:cxn>
                <a:cxn ang="0">
                  <a:pos x="380" y="678"/>
                </a:cxn>
                <a:cxn ang="0">
                  <a:pos x="415" y="660"/>
                </a:cxn>
                <a:cxn ang="0">
                  <a:pos x="412" y="852"/>
                </a:cxn>
                <a:cxn ang="0">
                  <a:pos x="406" y="1437"/>
                </a:cxn>
                <a:cxn ang="0">
                  <a:pos x="425" y="2312"/>
                </a:cxn>
                <a:cxn ang="0">
                  <a:pos x="595" y="2421"/>
                </a:cxn>
                <a:cxn ang="0">
                  <a:pos x="609" y="2276"/>
                </a:cxn>
                <a:cxn ang="0">
                  <a:pos x="633" y="2014"/>
                </a:cxn>
                <a:cxn ang="0">
                  <a:pos x="659" y="1793"/>
                </a:cxn>
                <a:cxn ang="0">
                  <a:pos x="702" y="1722"/>
                </a:cxn>
                <a:cxn ang="0">
                  <a:pos x="756" y="1745"/>
                </a:cxn>
                <a:cxn ang="0">
                  <a:pos x="810" y="1824"/>
                </a:cxn>
                <a:cxn ang="0">
                  <a:pos x="852" y="1916"/>
                </a:cxn>
                <a:cxn ang="0">
                  <a:pos x="889" y="2055"/>
                </a:cxn>
                <a:cxn ang="0">
                  <a:pos x="941" y="2282"/>
                </a:cxn>
                <a:cxn ang="0">
                  <a:pos x="968" y="2409"/>
                </a:cxn>
                <a:cxn ang="0">
                  <a:pos x="1083" y="2373"/>
                </a:cxn>
                <a:cxn ang="0">
                  <a:pos x="1026" y="1866"/>
                </a:cxn>
                <a:cxn ang="0">
                  <a:pos x="955" y="1267"/>
                </a:cxn>
              </a:cxnLst>
              <a:rect l="0" t="0" r="r" b="b"/>
              <a:pathLst>
                <a:path w="1088" h="2433">
                  <a:moveTo>
                    <a:pt x="939" y="1149"/>
                  </a:moveTo>
                  <a:lnTo>
                    <a:pt x="923" y="1050"/>
                  </a:lnTo>
                  <a:lnTo>
                    <a:pt x="907" y="949"/>
                  </a:lnTo>
                  <a:lnTo>
                    <a:pt x="889" y="849"/>
                  </a:lnTo>
                  <a:lnTo>
                    <a:pt x="871" y="753"/>
                  </a:lnTo>
                  <a:lnTo>
                    <a:pt x="853" y="665"/>
                  </a:lnTo>
                  <a:lnTo>
                    <a:pt x="834" y="585"/>
                  </a:lnTo>
                  <a:lnTo>
                    <a:pt x="816" y="517"/>
                  </a:lnTo>
                  <a:lnTo>
                    <a:pt x="798" y="466"/>
                  </a:lnTo>
                  <a:lnTo>
                    <a:pt x="784" y="432"/>
                  </a:lnTo>
                  <a:lnTo>
                    <a:pt x="772" y="403"/>
                  </a:lnTo>
                  <a:lnTo>
                    <a:pt x="760" y="377"/>
                  </a:lnTo>
                  <a:lnTo>
                    <a:pt x="750" y="354"/>
                  </a:lnTo>
                  <a:lnTo>
                    <a:pt x="740" y="335"/>
                  </a:lnTo>
                  <a:lnTo>
                    <a:pt x="730" y="318"/>
                  </a:lnTo>
                  <a:lnTo>
                    <a:pt x="720" y="302"/>
                  </a:lnTo>
                  <a:lnTo>
                    <a:pt x="711" y="289"/>
                  </a:lnTo>
                  <a:lnTo>
                    <a:pt x="700" y="278"/>
                  </a:lnTo>
                  <a:lnTo>
                    <a:pt x="689" y="266"/>
                  </a:lnTo>
                  <a:lnTo>
                    <a:pt x="677" y="256"/>
                  </a:lnTo>
                  <a:lnTo>
                    <a:pt x="663" y="245"/>
                  </a:lnTo>
                  <a:lnTo>
                    <a:pt x="649" y="233"/>
                  </a:lnTo>
                  <a:lnTo>
                    <a:pt x="633" y="222"/>
                  </a:lnTo>
                  <a:lnTo>
                    <a:pt x="614" y="210"/>
                  </a:lnTo>
                  <a:lnTo>
                    <a:pt x="593" y="196"/>
                  </a:lnTo>
                  <a:lnTo>
                    <a:pt x="587" y="191"/>
                  </a:lnTo>
                  <a:lnTo>
                    <a:pt x="580" y="187"/>
                  </a:lnTo>
                  <a:lnTo>
                    <a:pt x="573" y="183"/>
                  </a:lnTo>
                  <a:lnTo>
                    <a:pt x="566" y="180"/>
                  </a:lnTo>
                  <a:lnTo>
                    <a:pt x="564" y="169"/>
                  </a:lnTo>
                  <a:lnTo>
                    <a:pt x="561" y="157"/>
                  </a:lnTo>
                  <a:lnTo>
                    <a:pt x="556" y="144"/>
                  </a:lnTo>
                  <a:lnTo>
                    <a:pt x="552" y="132"/>
                  </a:lnTo>
                  <a:lnTo>
                    <a:pt x="546" y="121"/>
                  </a:lnTo>
                  <a:lnTo>
                    <a:pt x="540" y="108"/>
                  </a:lnTo>
                  <a:lnTo>
                    <a:pt x="534" y="96"/>
                  </a:lnTo>
                  <a:lnTo>
                    <a:pt x="526" y="84"/>
                  </a:lnTo>
                  <a:lnTo>
                    <a:pt x="510" y="62"/>
                  </a:lnTo>
                  <a:lnTo>
                    <a:pt x="492" y="44"/>
                  </a:lnTo>
                  <a:lnTo>
                    <a:pt x="474" y="29"/>
                  </a:lnTo>
                  <a:lnTo>
                    <a:pt x="456" y="16"/>
                  </a:lnTo>
                  <a:lnTo>
                    <a:pt x="438" y="7"/>
                  </a:lnTo>
                  <a:lnTo>
                    <a:pt x="420" y="1"/>
                  </a:lnTo>
                  <a:lnTo>
                    <a:pt x="403" y="0"/>
                  </a:lnTo>
                  <a:lnTo>
                    <a:pt x="387" y="1"/>
                  </a:lnTo>
                  <a:lnTo>
                    <a:pt x="381" y="3"/>
                  </a:lnTo>
                  <a:lnTo>
                    <a:pt x="376" y="4"/>
                  </a:lnTo>
                  <a:lnTo>
                    <a:pt x="370" y="5"/>
                  </a:lnTo>
                  <a:lnTo>
                    <a:pt x="366" y="7"/>
                  </a:lnTo>
                  <a:lnTo>
                    <a:pt x="360" y="8"/>
                  </a:lnTo>
                  <a:lnTo>
                    <a:pt x="355" y="10"/>
                  </a:lnTo>
                  <a:lnTo>
                    <a:pt x="351" y="13"/>
                  </a:lnTo>
                  <a:lnTo>
                    <a:pt x="346" y="16"/>
                  </a:lnTo>
                  <a:lnTo>
                    <a:pt x="340" y="21"/>
                  </a:lnTo>
                  <a:lnTo>
                    <a:pt x="335" y="26"/>
                  </a:lnTo>
                  <a:lnTo>
                    <a:pt x="331" y="30"/>
                  </a:lnTo>
                  <a:lnTo>
                    <a:pt x="326" y="32"/>
                  </a:lnTo>
                  <a:lnTo>
                    <a:pt x="323" y="36"/>
                  </a:lnTo>
                  <a:lnTo>
                    <a:pt x="319" y="40"/>
                  </a:lnTo>
                  <a:lnTo>
                    <a:pt x="316" y="45"/>
                  </a:lnTo>
                  <a:lnTo>
                    <a:pt x="311" y="51"/>
                  </a:lnTo>
                  <a:lnTo>
                    <a:pt x="303" y="65"/>
                  </a:lnTo>
                  <a:lnTo>
                    <a:pt x="298" y="79"/>
                  </a:lnTo>
                  <a:lnTo>
                    <a:pt x="293" y="91"/>
                  </a:lnTo>
                  <a:lnTo>
                    <a:pt x="292" y="95"/>
                  </a:lnTo>
                  <a:lnTo>
                    <a:pt x="345" y="125"/>
                  </a:lnTo>
                  <a:lnTo>
                    <a:pt x="349" y="138"/>
                  </a:lnTo>
                  <a:lnTo>
                    <a:pt x="353" y="150"/>
                  </a:lnTo>
                  <a:lnTo>
                    <a:pt x="359" y="163"/>
                  </a:lnTo>
                  <a:lnTo>
                    <a:pt x="364" y="176"/>
                  </a:lnTo>
                  <a:lnTo>
                    <a:pt x="363" y="175"/>
                  </a:lnTo>
                  <a:lnTo>
                    <a:pt x="382" y="248"/>
                  </a:lnTo>
                  <a:lnTo>
                    <a:pt x="402" y="233"/>
                  </a:lnTo>
                  <a:lnTo>
                    <a:pt x="407" y="240"/>
                  </a:lnTo>
                  <a:lnTo>
                    <a:pt x="414" y="248"/>
                  </a:lnTo>
                  <a:lnTo>
                    <a:pt x="420" y="254"/>
                  </a:lnTo>
                  <a:lnTo>
                    <a:pt x="426" y="259"/>
                  </a:lnTo>
                  <a:lnTo>
                    <a:pt x="433" y="265"/>
                  </a:lnTo>
                  <a:lnTo>
                    <a:pt x="440" y="270"/>
                  </a:lnTo>
                  <a:lnTo>
                    <a:pt x="447" y="275"/>
                  </a:lnTo>
                  <a:lnTo>
                    <a:pt x="454" y="279"/>
                  </a:lnTo>
                  <a:lnTo>
                    <a:pt x="447" y="306"/>
                  </a:lnTo>
                  <a:lnTo>
                    <a:pt x="441" y="333"/>
                  </a:lnTo>
                  <a:lnTo>
                    <a:pt x="437" y="361"/>
                  </a:lnTo>
                  <a:lnTo>
                    <a:pt x="432" y="388"/>
                  </a:lnTo>
                  <a:lnTo>
                    <a:pt x="431" y="397"/>
                  </a:lnTo>
                  <a:lnTo>
                    <a:pt x="430" y="406"/>
                  </a:lnTo>
                  <a:lnTo>
                    <a:pt x="429" y="416"/>
                  </a:lnTo>
                  <a:lnTo>
                    <a:pt x="428" y="428"/>
                  </a:lnTo>
                  <a:lnTo>
                    <a:pt x="415" y="442"/>
                  </a:lnTo>
                  <a:lnTo>
                    <a:pt x="403" y="455"/>
                  </a:lnTo>
                  <a:lnTo>
                    <a:pt x="389" y="469"/>
                  </a:lnTo>
                  <a:lnTo>
                    <a:pt x="375" y="482"/>
                  </a:lnTo>
                  <a:lnTo>
                    <a:pt x="359" y="495"/>
                  </a:lnTo>
                  <a:lnTo>
                    <a:pt x="342" y="507"/>
                  </a:lnTo>
                  <a:lnTo>
                    <a:pt x="323" y="519"/>
                  </a:lnTo>
                  <a:lnTo>
                    <a:pt x="303" y="529"/>
                  </a:lnTo>
                  <a:lnTo>
                    <a:pt x="276" y="541"/>
                  </a:lnTo>
                  <a:lnTo>
                    <a:pt x="249" y="550"/>
                  </a:lnTo>
                  <a:lnTo>
                    <a:pt x="222" y="556"/>
                  </a:lnTo>
                  <a:lnTo>
                    <a:pt x="196" y="560"/>
                  </a:lnTo>
                  <a:lnTo>
                    <a:pt x="171" y="562"/>
                  </a:lnTo>
                  <a:lnTo>
                    <a:pt x="147" y="560"/>
                  </a:lnTo>
                  <a:lnTo>
                    <a:pt x="124" y="558"/>
                  </a:lnTo>
                  <a:lnTo>
                    <a:pt x="103" y="555"/>
                  </a:lnTo>
                  <a:lnTo>
                    <a:pt x="82" y="551"/>
                  </a:lnTo>
                  <a:lnTo>
                    <a:pt x="65" y="546"/>
                  </a:lnTo>
                  <a:lnTo>
                    <a:pt x="50" y="541"/>
                  </a:lnTo>
                  <a:lnTo>
                    <a:pt x="36" y="536"/>
                  </a:lnTo>
                  <a:lnTo>
                    <a:pt x="25" y="532"/>
                  </a:lnTo>
                  <a:lnTo>
                    <a:pt x="17" y="528"/>
                  </a:lnTo>
                  <a:lnTo>
                    <a:pt x="12" y="527"/>
                  </a:lnTo>
                  <a:lnTo>
                    <a:pt x="10" y="525"/>
                  </a:lnTo>
                  <a:lnTo>
                    <a:pt x="0" y="619"/>
                  </a:lnTo>
                  <a:lnTo>
                    <a:pt x="2" y="620"/>
                  </a:lnTo>
                  <a:lnTo>
                    <a:pt x="10" y="625"/>
                  </a:lnTo>
                  <a:lnTo>
                    <a:pt x="22" y="632"/>
                  </a:lnTo>
                  <a:lnTo>
                    <a:pt x="39" y="639"/>
                  </a:lnTo>
                  <a:lnTo>
                    <a:pt x="60" y="650"/>
                  </a:lnTo>
                  <a:lnTo>
                    <a:pt x="83" y="659"/>
                  </a:lnTo>
                  <a:lnTo>
                    <a:pt x="110" y="669"/>
                  </a:lnTo>
                  <a:lnTo>
                    <a:pt x="140" y="678"/>
                  </a:lnTo>
                  <a:lnTo>
                    <a:pt x="171" y="686"/>
                  </a:lnTo>
                  <a:lnTo>
                    <a:pt x="204" y="692"/>
                  </a:lnTo>
                  <a:lnTo>
                    <a:pt x="239" y="696"/>
                  </a:lnTo>
                  <a:lnTo>
                    <a:pt x="274" y="698"/>
                  </a:lnTo>
                  <a:lnTo>
                    <a:pt x="309" y="695"/>
                  </a:lnTo>
                  <a:lnTo>
                    <a:pt x="345" y="689"/>
                  </a:lnTo>
                  <a:lnTo>
                    <a:pt x="380" y="678"/>
                  </a:lnTo>
                  <a:lnTo>
                    <a:pt x="414" y="661"/>
                  </a:lnTo>
                  <a:lnTo>
                    <a:pt x="415" y="660"/>
                  </a:lnTo>
                  <a:lnTo>
                    <a:pt x="415" y="660"/>
                  </a:lnTo>
                  <a:lnTo>
                    <a:pt x="415" y="660"/>
                  </a:lnTo>
                  <a:lnTo>
                    <a:pt x="416" y="659"/>
                  </a:lnTo>
                  <a:lnTo>
                    <a:pt x="412" y="852"/>
                  </a:lnTo>
                  <a:lnTo>
                    <a:pt x="410" y="1058"/>
                  </a:lnTo>
                  <a:lnTo>
                    <a:pt x="407" y="1260"/>
                  </a:lnTo>
                  <a:lnTo>
                    <a:pt x="406" y="1437"/>
                  </a:lnTo>
                  <a:lnTo>
                    <a:pt x="408" y="1727"/>
                  </a:lnTo>
                  <a:lnTo>
                    <a:pt x="416" y="2050"/>
                  </a:lnTo>
                  <a:lnTo>
                    <a:pt x="425" y="2312"/>
                  </a:lnTo>
                  <a:lnTo>
                    <a:pt x="430" y="2421"/>
                  </a:lnTo>
                  <a:lnTo>
                    <a:pt x="593" y="2433"/>
                  </a:lnTo>
                  <a:lnTo>
                    <a:pt x="595" y="2421"/>
                  </a:lnTo>
                  <a:lnTo>
                    <a:pt x="598" y="2390"/>
                  </a:lnTo>
                  <a:lnTo>
                    <a:pt x="604" y="2340"/>
                  </a:lnTo>
                  <a:lnTo>
                    <a:pt x="609" y="2276"/>
                  </a:lnTo>
                  <a:lnTo>
                    <a:pt x="617" y="2198"/>
                  </a:lnTo>
                  <a:lnTo>
                    <a:pt x="625" y="2110"/>
                  </a:lnTo>
                  <a:lnTo>
                    <a:pt x="633" y="2014"/>
                  </a:lnTo>
                  <a:lnTo>
                    <a:pt x="641" y="1914"/>
                  </a:lnTo>
                  <a:lnTo>
                    <a:pt x="649" y="1845"/>
                  </a:lnTo>
                  <a:lnTo>
                    <a:pt x="659" y="1793"/>
                  </a:lnTo>
                  <a:lnTo>
                    <a:pt x="671" y="1757"/>
                  </a:lnTo>
                  <a:lnTo>
                    <a:pt x="686" y="1734"/>
                  </a:lnTo>
                  <a:lnTo>
                    <a:pt x="702" y="1722"/>
                  </a:lnTo>
                  <a:lnTo>
                    <a:pt x="720" y="1722"/>
                  </a:lnTo>
                  <a:lnTo>
                    <a:pt x="738" y="1730"/>
                  </a:lnTo>
                  <a:lnTo>
                    <a:pt x="756" y="1745"/>
                  </a:lnTo>
                  <a:lnTo>
                    <a:pt x="775" y="1767"/>
                  </a:lnTo>
                  <a:lnTo>
                    <a:pt x="793" y="1795"/>
                  </a:lnTo>
                  <a:lnTo>
                    <a:pt x="810" y="1824"/>
                  </a:lnTo>
                  <a:lnTo>
                    <a:pt x="826" y="1856"/>
                  </a:lnTo>
                  <a:lnTo>
                    <a:pt x="839" y="1887"/>
                  </a:lnTo>
                  <a:lnTo>
                    <a:pt x="852" y="1916"/>
                  </a:lnTo>
                  <a:lnTo>
                    <a:pt x="861" y="1944"/>
                  </a:lnTo>
                  <a:lnTo>
                    <a:pt x="868" y="1967"/>
                  </a:lnTo>
                  <a:lnTo>
                    <a:pt x="889" y="2055"/>
                  </a:lnTo>
                  <a:lnTo>
                    <a:pt x="909" y="2138"/>
                  </a:lnTo>
                  <a:lnTo>
                    <a:pt x="926" y="2215"/>
                  </a:lnTo>
                  <a:lnTo>
                    <a:pt x="941" y="2282"/>
                  </a:lnTo>
                  <a:lnTo>
                    <a:pt x="953" y="2338"/>
                  </a:lnTo>
                  <a:lnTo>
                    <a:pt x="962" y="2381"/>
                  </a:lnTo>
                  <a:lnTo>
                    <a:pt x="968" y="2409"/>
                  </a:lnTo>
                  <a:lnTo>
                    <a:pt x="970" y="2418"/>
                  </a:lnTo>
                  <a:lnTo>
                    <a:pt x="1088" y="2418"/>
                  </a:lnTo>
                  <a:lnTo>
                    <a:pt x="1083" y="2373"/>
                  </a:lnTo>
                  <a:lnTo>
                    <a:pt x="1068" y="2251"/>
                  </a:lnTo>
                  <a:lnTo>
                    <a:pt x="1049" y="2075"/>
                  </a:lnTo>
                  <a:lnTo>
                    <a:pt x="1026" y="1866"/>
                  </a:lnTo>
                  <a:lnTo>
                    <a:pt x="1001" y="1647"/>
                  </a:lnTo>
                  <a:lnTo>
                    <a:pt x="976" y="1441"/>
                  </a:lnTo>
                  <a:lnTo>
                    <a:pt x="955" y="1267"/>
                  </a:lnTo>
                  <a:lnTo>
                    <a:pt x="939" y="1149"/>
                  </a:lnTo>
                  <a:close/>
                </a:path>
              </a:pathLst>
            </a:custGeom>
            <a:solidFill>
              <a:srgbClr val="000000"/>
            </a:solidFill>
            <a:ln w="9525">
              <a:noFill/>
              <a:round/>
              <a:headEnd/>
              <a:tailEnd/>
            </a:ln>
          </p:spPr>
          <p:txBody>
            <a:bodyPr/>
            <a:lstStyle/>
            <a:p>
              <a:pPr>
                <a:defRPr/>
              </a:pPr>
              <a:endParaRPr lang="en-US"/>
            </a:p>
          </p:txBody>
        </p:sp>
        <p:sp>
          <p:nvSpPr>
            <p:cNvPr id="70683" name="Freeform 27"/>
            <p:cNvSpPr>
              <a:spLocks/>
            </p:cNvSpPr>
            <p:nvPr userDrawn="1"/>
          </p:nvSpPr>
          <p:spPr bwMode="auto">
            <a:xfrm>
              <a:off x="5448" y="203"/>
              <a:ext cx="185" cy="347"/>
            </a:xfrm>
            <a:custGeom>
              <a:avLst/>
              <a:gdLst/>
              <a:ahLst/>
              <a:cxnLst>
                <a:cxn ang="0">
                  <a:pos x="91" y="166"/>
                </a:cxn>
                <a:cxn ang="0">
                  <a:pos x="91" y="160"/>
                </a:cxn>
                <a:cxn ang="0">
                  <a:pos x="92" y="144"/>
                </a:cxn>
                <a:cxn ang="0">
                  <a:pos x="93" y="121"/>
                </a:cxn>
                <a:cxn ang="0">
                  <a:pos x="96" y="95"/>
                </a:cxn>
                <a:cxn ang="0">
                  <a:pos x="101" y="66"/>
                </a:cxn>
                <a:cxn ang="0">
                  <a:pos x="109" y="40"/>
                </a:cxn>
                <a:cxn ang="0">
                  <a:pos x="119" y="21"/>
                </a:cxn>
                <a:cxn ang="0">
                  <a:pos x="132" y="8"/>
                </a:cxn>
                <a:cxn ang="0">
                  <a:pos x="145" y="3"/>
                </a:cxn>
                <a:cxn ang="0">
                  <a:pos x="157" y="0"/>
                </a:cxn>
                <a:cxn ang="0">
                  <a:pos x="171" y="0"/>
                </a:cxn>
                <a:cxn ang="0">
                  <a:pos x="184" y="2"/>
                </a:cxn>
                <a:cxn ang="0">
                  <a:pos x="198" y="5"/>
                </a:cxn>
                <a:cxn ang="0">
                  <a:pos x="211" y="9"/>
                </a:cxn>
                <a:cxn ang="0">
                  <a:pos x="226" y="16"/>
                </a:cxn>
                <a:cxn ang="0">
                  <a:pos x="240" y="24"/>
                </a:cxn>
                <a:cxn ang="0">
                  <a:pos x="253" y="33"/>
                </a:cxn>
                <a:cxn ang="0">
                  <a:pos x="267" y="44"/>
                </a:cxn>
                <a:cxn ang="0">
                  <a:pos x="279" y="55"/>
                </a:cxn>
                <a:cxn ang="0">
                  <a:pos x="293" y="68"/>
                </a:cxn>
                <a:cxn ang="0">
                  <a:pos x="305" y="81"/>
                </a:cxn>
                <a:cxn ang="0">
                  <a:pos x="316" y="95"/>
                </a:cxn>
                <a:cxn ang="0">
                  <a:pos x="328" y="109"/>
                </a:cxn>
                <a:cxn ang="0">
                  <a:pos x="338" y="125"/>
                </a:cxn>
                <a:cxn ang="0">
                  <a:pos x="358" y="166"/>
                </a:cxn>
                <a:cxn ang="0">
                  <a:pos x="378" y="226"/>
                </a:cxn>
                <a:cxn ang="0">
                  <a:pos x="399" y="301"/>
                </a:cxn>
                <a:cxn ang="0">
                  <a:pos x="418" y="388"/>
                </a:cxn>
                <a:cxn ang="0">
                  <a:pos x="437" y="484"/>
                </a:cxn>
                <a:cxn ang="0">
                  <a:pos x="455" y="585"/>
                </a:cxn>
                <a:cxn ang="0">
                  <a:pos x="472" y="691"/>
                </a:cxn>
                <a:cxn ang="0">
                  <a:pos x="488" y="798"/>
                </a:cxn>
                <a:cxn ang="0">
                  <a:pos x="503" y="903"/>
                </a:cxn>
                <a:cxn ang="0">
                  <a:pos x="516" y="1003"/>
                </a:cxn>
                <a:cxn ang="0">
                  <a:pos x="529" y="1096"/>
                </a:cxn>
                <a:cxn ang="0">
                  <a:pos x="538" y="1178"/>
                </a:cxn>
                <a:cxn ang="0">
                  <a:pos x="545" y="1246"/>
                </a:cxn>
                <a:cxn ang="0">
                  <a:pos x="552" y="1298"/>
                </a:cxn>
                <a:cxn ang="0">
                  <a:pos x="556" y="1332"/>
                </a:cxn>
                <a:cxn ang="0">
                  <a:pos x="557" y="1344"/>
                </a:cxn>
                <a:cxn ang="0">
                  <a:pos x="91" y="1385"/>
                </a:cxn>
                <a:cxn ang="0">
                  <a:pos x="83" y="427"/>
                </a:cxn>
                <a:cxn ang="0">
                  <a:pos x="176" y="319"/>
                </a:cxn>
                <a:cxn ang="0">
                  <a:pos x="176" y="243"/>
                </a:cxn>
                <a:cxn ang="0">
                  <a:pos x="40" y="372"/>
                </a:cxn>
                <a:cxn ang="0">
                  <a:pos x="0" y="310"/>
                </a:cxn>
                <a:cxn ang="0">
                  <a:pos x="4" y="308"/>
                </a:cxn>
                <a:cxn ang="0">
                  <a:pos x="12" y="300"/>
                </a:cxn>
                <a:cxn ang="0">
                  <a:pos x="23" y="287"/>
                </a:cxn>
                <a:cxn ang="0">
                  <a:pos x="37" y="270"/>
                </a:cxn>
                <a:cxn ang="0">
                  <a:pos x="51" y="249"/>
                </a:cxn>
                <a:cxn ang="0">
                  <a:pos x="67" y="225"/>
                </a:cxn>
                <a:cxn ang="0">
                  <a:pos x="81" y="197"/>
                </a:cxn>
                <a:cxn ang="0">
                  <a:pos x="91" y="166"/>
                </a:cxn>
              </a:cxnLst>
              <a:rect l="0" t="0" r="r" b="b"/>
              <a:pathLst>
                <a:path w="557" h="1385">
                  <a:moveTo>
                    <a:pt x="91" y="166"/>
                  </a:moveTo>
                  <a:lnTo>
                    <a:pt x="91" y="160"/>
                  </a:lnTo>
                  <a:lnTo>
                    <a:pt x="92" y="144"/>
                  </a:lnTo>
                  <a:lnTo>
                    <a:pt x="93" y="121"/>
                  </a:lnTo>
                  <a:lnTo>
                    <a:pt x="96" y="95"/>
                  </a:lnTo>
                  <a:lnTo>
                    <a:pt x="101" y="66"/>
                  </a:lnTo>
                  <a:lnTo>
                    <a:pt x="109" y="40"/>
                  </a:lnTo>
                  <a:lnTo>
                    <a:pt x="119" y="21"/>
                  </a:lnTo>
                  <a:lnTo>
                    <a:pt x="132" y="8"/>
                  </a:lnTo>
                  <a:lnTo>
                    <a:pt x="145" y="3"/>
                  </a:lnTo>
                  <a:lnTo>
                    <a:pt x="157" y="0"/>
                  </a:lnTo>
                  <a:lnTo>
                    <a:pt x="171" y="0"/>
                  </a:lnTo>
                  <a:lnTo>
                    <a:pt x="184" y="2"/>
                  </a:lnTo>
                  <a:lnTo>
                    <a:pt x="198" y="5"/>
                  </a:lnTo>
                  <a:lnTo>
                    <a:pt x="211" y="9"/>
                  </a:lnTo>
                  <a:lnTo>
                    <a:pt x="226" y="16"/>
                  </a:lnTo>
                  <a:lnTo>
                    <a:pt x="240" y="24"/>
                  </a:lnTo>
                  <a:lnTo>
                    <a:pt x="253" y="33"/>
                  </a:lnTo>
                  <a:lnTo>
                    <a:pt x="267" y="44"/>
                  </a:lnTo>
                  <a:lnTo>
                    <a:pt x="279" y="55"/>
                  </a:lnTo>
                  <a:lnTo>
                    <a:pt x="293" y="68"/>
                  </a:lnTo>
                  <a:lnTo>
                    <a:pt x="305" y="81"/>
                  </a:lnTo>
                  <a:lnTo>
                    <a:pt x="316" y="95"/>
                  </a:lnTo>
                  <a:lnTo>
                    <a:pt x="328" y="109"/>
                  </a:lnTo>
                  <a:lnTo>
                    <a:pt x="338" y="125"/>
                  </a:lnTo>
                  <a:lnTo>
                    <a:pt x="358" y="166"/>
                  </a:lnTo>
                  <a:lnTo>
                    <a:pt x="378" y="226"/>
                  </a:lnTo>
                  <a:lnTo>
                    <a:pt x="399" y="301"/>
                  </a:lnTo>
                  <a:lnTo>
                    <a:pt x="418" y="388"/>
                  </a:lnTo>
                  <a:lnTo>
                    <a:pt x="437" y="484"/>
                  </a:lnTo>
                  <a:lnTo>
                    <a:pt x="455" y="585"/>
                  </a:lnTo>
                  <a:lnTo>
                    <a:pt x="472" y="691"/>
                  </a:lnTo>
                  <a:lnTo>
                    <a:pt x="488" y="798"/>
                  </a:lnTo>
                  <a:lnTo>
                    <a:pt x="503" y="903"/>
                  </a:lnTo>
                  <a:lnTo>
                    <a:pt x="516" y="1003"/>
                  </a:lnTo>
                  <a:lnTo>
                    <a:pt x="529" y="1096"/>
                  </a:lnTo>
                  <a:lnTo>
                    <a:pt x="538" y="1178"/>
                  </a:lnTo>
                  <a:lnTo>
                    <a:pt x="545" y="1246"/>
                  </a:lnTo>
                  <a:lnTo>
                    <a:pt x="552" y="1298"/>
                  </a:lnTo>
                  <a:lnTo>
                    <a:pt x="556" y="1332"/>
                  </a:lnTo>
                  <a:lnTo>
                    <a:pt x="557" y="1344"/>
                  </a:lnTo>
                  <a:lnTo>
                    <a:pt x="91" y="1385"/>
                  </a:lnTo>
                  <a:lnTo>
                    <a:pt x="83" y="427"/>
                  </a:lnTo>
                  <a:lnTo>
                    <a:pt x="176" y="319"/>
                  </a:lnTo>
                  <a:lnTo>
                    <a:pt x="176" y="243"/>
                  </a:lnTo>
                  <a:lnTo>
                    <a:pt x="40" y="372"/>
                  </a:lnTo>
                  <a:lnTo>
                    <a:pt x="0" y="310"/>
                  </a:lnTo>
                  <a:lnTo>
                    <a:pt x="4" y="308"/>
                  </a:lnTo>
                  <a:lnTo>
                    <a:pt x="12" y="300"/>
                  </a:lnTo>
                  <a:lnTo>
                    <a:pt x="23" y="287"/>
                  </a:lnTo>
                  <a:lnTo>
                    <a:pt x="37" y="270"/>
                  </a:lnTo>
                  <a:lnTo>
                    <a:pt x="51" y="249"/>
                  </a:lnTo>
                  <a:lnTo>
                    <a:pt x="67" y="225"/>
                  </a:lnTo>
                  <a:lnTo>
                    <a:pt x="81" y="197"/>
                  </a:lnTo>
                  <a:lnTo>
                    <a:pt x="91" y="166"/>
                  </a:lnTo>
                  <a:close/>
                </a:path>
              </a:pathLst>
            </a:custGeom>
            <a:solidFill>
              <a:srgbClr val="FFFFFF"/>
            </a:solidFill>
            <a:ln w="9525">
              <a:noFill/>
              <a:round/>
              <a:headEnd/>
              <a:tailEnd/>
            </a:ln>
          </p:spPr>
          <p:txBody>
            <a:bodyPr/>
            <a:lstStyle/>
            <a:p>
              <a:pPr>
                <a:defRPr/>
              </a:pPr>
              <a:endParaRPr lang="en-US"/>
            </a:p>
          </p:txBody>
        </p:sp>
      </p:grpSp>
    </p:spTree>
  </p:cSld>
  <p:clrMap bg1="lt1" tx1="dk1" bg2="lt2" tx2="dk2" accent1="accent1" accent2="accent2" accent3="accent3" accent4="accent4" accent5="accent5" accent6="accent6" hlink="hlink" folHlink="folHlink"/>
  <p:sldLayoutIdLst>
    <p:sldLayoutId id="2147483674" r:id="rId1"/>
    <p:sldLayoutId id="2147483673" r:id="rId2"/>
    <p:sldLayoutId id="2147483672" r:id="rId3"/>
    <p:sldLayoutId id="2147483671" r:id="rId4"/>
    <p:sldLayoutId id="2147483670" r:id="rId5"/>
    <p:sldLayoutId id="2147483669" r:id="rId6"/>
    <p:sldLayoutId id="2147483668" r:id="rId7"/>
    <p:sldLayoutId id="2147483667" r:id="rId8"/>
    <p:sldLayoutId id="2147483666" r:id="rId9"/>
    <p:sldLayoutId id="2147483665" r:id="rId10"/>
    <p:sldLayoutId id="2147483664" r:id="rId11"/>
  </p:sldLayoutIdLst>
  <p:txStyles>
    <p:titleStyle>
      <a:lvl1pPr algn="l" rtl="0" eaLnBrk="0" fontAlgn="base" hangingPunct="0">
        <a:spcBef>
          <a:spcPct val="0"/>
        </a:spcBef>
        <a:spcAft>
          <a:spcPct val="0"/>
        </a:spcAft>
        <a:defRPr sz="3200" b="1">
          <a:solidFill>
            <a:srgbClr val="21324D"/>
          </a:solidFill>
          <a:latin typeface="+mj-lt"/>
          <a:ea typeface="+mj-ea"/>
          <a:cs typeface="+mj-cs"/>
        </a:defRPr>
      </a:lvl1pPr>
      <a:lvl2pPr algn="l" rtl="0" eaLnBrk="0" fontAlgn="base" hangingPunct="0">
        <a:spcBef>
          <a:spcPct val="0"/>
        </a:spcBef>
        <a:spcAft>
          <a:spcPct val="0"/>
        </a:spcAft>
        <a:defRPr sz="3200" b="1">
          <a:solidFill>
            <a:srgbClr val="21324D"/>
          </a:solidFill>
          <a:latin typeface="Arial" charset="0"/>
        </a:defRPr>
      </a:lvl2pPr>
      <a:lvl3pPr algn="l" rtl="0" eaLnBrk="0" fontAlgn="base" hangingPunct="0">
        <a:spcBef>
          <a:spcPct val="0"/>
        </a:spcBef>
        <a:spcAft>
          <a:spcPct val="0"/>
        </a:spcAft>
        <a:defRPr sz="3200" b="1">
          <a:solidFill>
            <a:srgbClr val="21324D"/>
          </a:solidFill>
          <a:latin typeface="Arial" charset="0"/>
        </a:defRPr>
      </a:lvl3pPr>
      <a:lvl4pPr algn="l" rtl="0" eaLnBrk="0" fontAlgn="base" hangingPunct="0">
        <a:spcBef>
          <a:spcPct val="0"/>
        </a:spcBef>
        <a:spcAft>
          <a:spcPct val="0"/>
        </a:spcAft>
        <a:defRPr sz="3200" b="1">
          <a:solidFill>
            <a:srgbClr val="21324D"/>
          </a:solidFill>
          <a:latin typeface="Arial" charset="0"/>
        </a:defRPr>
      </a:lvl4pPr>
      <a:lvl5pPr algn="l" rtl="0" eaLnBrk="0" fontAlgn="base" hangingPunct="0">
        <a:spcBef>
          <a:spcPct val="0"/>
        </a:spcBef>
        <a:spcAft>
          <a:spcPct val="0"/>
        </a:spcAft>
        <a:defRPr sz="3200" b="1">
          <a:solidFill>
            <a:srgbClr val="21324D"/>
          </a:solidFill>
          <a:latin typeface="Arial" charset="0"/>
        </a:defRPr>
      </a:lvl5pPr>
      <a:lvl6pPr marL="457200" algn="l" rtl="0" fontAlgn="base">
        <a:spcBef>
          <a:spcPct val="0"/>
        </a:spcBef>
        <a:spcAft>
          <a:spcPct val="0"/>
        </a:spcAft>
        <a:defRPr sz="3200" b="1">
          <a:solidFill>
            <a:srgbClr val="21324D"/>
          </a:solidFill>
          <a:latin typeface="Arial" charset="0"/>
        </a:defRPr>
      </a:lvl6pPr>
      <a:lvl7pPr marL="914400" algn="l" rtl="0" fontAlgn="base">
        <a:spcBef>
          <a:spcPct val="0"/>
        </a:spcBef>
        <a:spcAft>
          <a:spcPct val="0"/>
        </a:spcAft>
        <a:defRPr sz="3200" b="1">
          <a:solidFill>
            <a:srgbClr val="21324D"/>
          </a:solidFill>
          <a:latin typeface="Arial" charset="0"/>
        </a:defRPr>
      </a:lvl7pPr>
      <a:lvl8pPr marL="1371600" algn="l" rtl="0" fontAlgn="base">
        <a:spcBef>
          <a:spcPct val="0"/>
        </a:spcBef>
        <a:spcAft>
          <a:spcPct val="0"/>
        </a:spcAft>
        <a:defRPr sz="3200" b="1">
          <a:solidFill>
            <a:srgbClr val="21324D"/>
          </a:solidFill>
          <a:latin typeface="Arial" charset="0"/>
        </a:defRPr>
      </a:lvl8pPr>
      <a:lvl9pPr marL="1828800" algn="l" rtl="0" fontAlgn="base">
        <a:spcBef>
          <a:spcPct val="0"/>
        </a:spcBef>
        <a:spcAft>
          <a:spcPct val="0"/>
        </a:spcAft>
        <a:defRPr sz="3200" b="1">
          <a:solidFill>
            <a:srgbClr val="21324D"/>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l"/>
        <a:defRPr sz="24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itchFamily="2" charset="2"/>
        <a:buChar char="¡"/>
        <a:defRPr sz="20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l"/>
        <a:defRPr>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itchFamily="2" charset="2"/>
        <a:buChar char="¡"/>
        <a:defRPr sz="16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6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6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6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762000" y="533400"/>
            <a:ext cx="8382000" cy="1447800"/>
          </a:xfrm>
        </p:spPr>
        <p:txBody>
          <a:bodyPr/>
          <a:lstStyle/>
          <a:p>
            <a:pPr algn="ctr" eaLnBrk="1" hangingPunct="1"/>
            <a:r>
              <a:rPr lang="en-US" sz="2800" dirty="0" smtClean="0"/>
              <a:t>Race to the Top: Examining Predictors of Competition among First-Year Science Students</a:t>
            </a:r>
            <a:br>
              <a:rPr lang="en-US" sz="2800" dirty="0" smtClean="0"/>
            </a:br>
            <a:endParaRPr lang="en-US" sz="2800" dirty="0" smtClean="0"/>
          </a:p>
        </p:txBody>
      </p:sp>
      <p:sp>
        <p:nvSpPr>
          <p:cNvPr id="3075" name="Rectangle 3"/>
          <p:cNvSpPr>
            <a:spLocks noGrp="1" noChangeArrowheads="1"/>
          </p:cNvSpPr>
          <p:nvPr>
            <p:ph type="subTitle" idx="1"/>
          </p:nvPr>
        </p:nvSpPr>
        <p:spPr>
          <a:xfrm>
            <a:off x="1066800" y="4191000"/>
            <a:ext cx="7543800" cy="2667000"/>
          </a:xfrm>
        </p:spPr>
        <p:txBody>
          <a:bodyPr/>
          <a:lstStyle/>
          <a:p>
            <a:pPr algn="ctr" eaLnBrk="1" hangingPunct="1">
              <a:lnSpc>
                <a:spcPct val="80000"/>
              </a:lnSpc>
            </a:pPr>
            <a:r>
              <a:rPr lang="en-US" sz="1800" dirty="0" smtClean="0"/>
              <a:t>Sylvia </a:t>
            </a:r>
            <a:r>
              <a:rPr lang="en-US" sz="1800" dirty="0" err="1" smtClean="0"/>
              <a:t>Hurtado</a:t>
            </a:r>
            <a:endParaRPr lang="en-US" sz="1800" dirty="0" smtClean="0"/>
          </a:p>
          <a:p>
            <a:pPr algn="ctr" eaLnBrk="1" hangingPunct="1">
              <a:lnSpc>
                <a:spcPct val="80000"/>
              </a:lnSpc>
            </a:pPr>
            <a:r>
              <a:rPr lang="en-US" sz="1800" dirty="0" smtClean="0"/>
              <a:t>Kevin Eagan</a:t>
            </a:r>
          </a:p>
          <a:p>
            <a:pPr algn="ctr" eaLnBrk="1" hangingPunct="1">
              <a:lnSpc>
                <a:spcPct val="80000"/>
              </a:lnSpc>
            </a:pPr>
            <a:r>
              <a:rPr lang="en-US" sz="1800" dirty="0" smtClean="0"/>
              <a:t>Josephine </a:t>
            </a:r>
            <a:r>
              <a:rPr lang="en-US" sz="1800" dirty="0" err="1" smtClean="0"/>
              <a:t>Gasiewski</a:t>
            </a:r>
            <a:endParaRPr lang="en-US" sz="1800" dirty="0" smtClean="0"/>
          </a:p>
          <a:p>
            <a:pPr algn="ctr" eaLnBrk="1" hangingPunct="1">
              <a:lnSpc>
                <a:spcPct val="80000"/>
              </a:lnSpc>
            </a:pPr>
            <a:r>
              <a:rPr lang="en-US" sz="1800" dirty="0" smtClean="0"/>
              <a:t>Minh Tran</a:t>
            </a:r>
          </a:p>
          <a:p>
            <a:pPr algn="ctr" eaLnBrk="1" hangingPunct="1">
              <a:lnSpc>
                <a:spcPct val="80000"/>
              </a:lnSpc>
            </a:pPr>
            <a:endParaRPr lang="en-US" sz="1800" i="1" dirty="0" smtClean="0"/>
          </a:p>
          <a:p>
            <a:pPr algn="ctr" eaLnBrk="1" hangingPunct="1">
              <a:lnSpc>
                <a:spcPct val="80000"/>
              </a:lnSpc>
              <a:spcBef>
                <a:spcPts val="400"/>
              </a:spcBef>
            </a:pPr>
            <a:endParaRPr lang="en-US" sz="200" i="1" dirty="0" smtClean="0"/>
          </a:p>
          <a:p>
            <a:pPr algn="ctr" eaLnBrk="1" hangingPunct="1">
              <a:lnSpc>
                <a:spcPct val="80000"/>
              </a:lnSpc>
            </a:pPr>
            <a:r>
              <a:rPr lang="en-US" sz="1700" dirty="0" smtClean="0"/>
              <a:t>Higher Education Research Institute, UCLA</a:t>
            </a:r>
          </a:p>
          <a:p>
            <a:pPr algn="ctr" eaLnBrk="1" hangingPunct="1">
              <a:lnSpc>
                <a:spcPct val="80000"/>
              </a:lnSpc>
            </a:pPr>
            <a:r>
              <a:rPr lang="en-US" sz="1700" dirty="0" smtClean="0"/>
              <a:t>2010 International Conference on the First Year Experience</a:t>
            </a:r>
          </a:p>
          <a:p>
            <a:pPr algn="ctr" eaLnBrk="1" hangingPunct="1">
              <a:lnSpc>
                <a:spcPct val="80000"/>
              </a:lnSpc>
            </a:pPr>
            <a:r>
              <a:rPr lang="en-US" sz="1700" dirty="0" smtClean="0"/>
              <a:t>Maui, HI</a:t>
            </a:r>
          </a:p>
          <a:p>
            <a:pPr algn="ctr" eaLnBrk="1" hangingPunct="1">
              <a:lnSpc>
                <a:spcPct val="80000"/>
              </a:lnSpc>
            </a:pPr>
            <a:r>
              <a:rPr lang="en-US" sz="1700" dirty="0" smtClean="0"/>
              <a:t>June 10, 2010</a:t>
            </a:r>
          </a:p>
        </p:txBody>
      </p:sp>
    </p:spTree>
  </p:cSld>
  <p:clrMapOvr>
    <a:masterClrMapping/>
  </p:clrMapOvr>
  <p:transition advTm="53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Significance</a:t>
            </a:r>
            <a:endParaRPr lang="en-US" dirty="0"/>
          </a:p>
        </p:txBody>
      </p:sp>
      <p:sp>
        <p:nvSpPr>
          <p:cNvPr id="4" name="Content Placeholder 2"/>
          <p:cNvSpPr>
            <a:spLocks noGrp="1"/>
          </p:cNvSpPr>
          <p:nvPr>
            <p:ph idx="1"/>
          </p:nvPr>
        </p:nvSpPr>
        <p:spPr>
          <a:xfrm>
            <a:off x="990600" y="1447800"/>
            <a:ext cx="7772400" cy="4572000"/>
          </a:xfrm>
        </p:spPr>
        <p:txBody>
          <a:bodyPr/>
          <a:lstStyle/>
          <a:p>
            <a:r>
              <a:rPr lang="en-US" dirty="0" smtClean="0"/>
              <a:t>Competitive culture of science</a:t>
            </a:r>
          </a:p>
          <a:p>
            <a:r>
              <a:rPr lang="en-US" dirty="0" smtClean="0"/>
              <a:t>Focus on grades</a:t>
            </a:r>
          </a:p>
          <a:p>
            <a:r>
              <a:rPr lang="en-US" dirty="0" smtClean="0"/>
              <a:t>“Survival of the fittest” mentality </a:t>
            </a:r>
            <a:r>
              <a:rPr lang="en-US" sz="2400" dirty="0" smtClean="0"/>
              <a:t>(Epstein, 2006)</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4" name="Content Placeholder 2"/>
          <p:cNvSpPr>
            <a:spLocks noGrp="1"/>
          </p:cNvSpPr>
          <p:nvPr>
            <p:ph idx="1"/>
          </p:nvPr>
        </p:nvSpPr>
        <p:spPr/>
        <p:txBody>
          <a:bodyPr>
            <a:normAutofit lnSpcReduction="10000"/>
          </a:bodyPr>
          <a:lstStyle/>
          <a:p>
            <a:r>
              <a:rPr lang="en-US" dirty="0" smtClean="0"/>
              <a:t>Effects of competition on:</a:t>
            </a:r>
          </a:p>
          <a:p>
            <a:pPr lvl="1"/>
            <a:r>
              <a:rPr lang="en-US" dirty="0" smtClean="0"/>
              <a:t>Academic achievement</a:t>
            </a:r>
          </a:p>
          <a:p>
            <a:pPr lvl="1"/>
            <a:r>
              <a:rPr lang="en-US" dirty="0" smtClean="0"/>
              <a:t>Retention</a:t>
            </a:r>
          </a:p>
          <a:p>
            <a:pPr lvl="1"/>
            <a:r>
              <a:rPr lang="en-US" dirty="0" smtClean="0"/>
              <a:t>Knowledge gains</a:t>
            </a:r>
          </a:p>
          <a:p>
            <a:r>
              <a:rPr lang="en-US" dirty="0" smtClean="0"/>
              <a:t>Contexts of competition</a:t>
            </a:r>
          </a:p>
          <a:p>
            <a:pPr lvl="1"/>
            <a:r>
              <a:rPr lang="en-US" dirty="0" smtClean="0"/>
              <a:t>Selective institutions</a:t>
            </a:r>
          </a:p>
          <a:p>
            <a:pPr lvl="1"/>
            <a:r>
              <a:rPr lang="en-US" dirty="0" smtClean="0"/>
              <a:t>Introductory courses</a:t>
            </a:r>
          </a:p>
          <a:p>
            <a:pPr lvl="2"/>
            <a:r>
              <a:rPr lang="en-US" dirty="0" smtClean="0"/>
              <a:t>Grading on a curve</a:t>
            </a:r>
          </a:p>
          <a:p>
            <a:pPr lvl="2"/>
            <a:r>
              <a:rPr lang="en-US" dirty="0" smtClean="0"/>
              <a:t>Large classes</a:t>
            </a:r>
          </a:p>
          <a:p>
            <a:pPr lvl="2"/>
            <a:r>
              <a:rPr lang="en-US" dirty="0" smtClean="0"/>
              <a:t>Lack of engaging pedagogy</a:t>
            </a:r>
          </a:p>
          <a:p>
            <a:pPr lvl="1"/>
            <a:r>
              <a:rPr lang="en-US" dirty="0" smtClean="0"/>
              <a:t>Out-of-class experiences</a:t>
            </a:r>
          </a:p>
          <a:p>
            <a:endParaRPr lang="en-US" dirty="0" smtClean="0"/>
          </a:p>
          <a:p>
            <a:pPr lvl="1"/>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Questions</a:t>
            </a:r>
            <a:endParaRPr lang="en-US" dirty="0"/>
          </a:p>
        </p:txBody>
      </p:sp>
      <p:sp>
        <p:nvSpPr>
          <p:cNvPr id="3" name="Content Placeholder 2"/>
          <p:cNvSpPr>
            <a:spLocks noGrp="1"/>
          </p:cNvSpPr>
          <p:nvPr>
            <p:ph idx="1"/>
          </p:nvPr>
        </p:nvSpPr>
        <p:spPr/>
        <p:txBody>
          <a:bodyPr>
            <a:normAutofit lnSpcReduction="10000"/>
          </a:bodyPr>
          <a:lstStyle/>
          <a:p>
            <a:pPr marL="514350" indent="-514350"/>
            <a:r>
              <a:rPr lang="en-US" dirty="0" smtClean="0"/>
              <a:t>What individual experiences and institutional characteristics predict  science students’ sense of competition  for high grades among their peers?</a:t>
            </a:r>
          </a:p>
          <a:p>
            <a:pPr marL="514350" indent="-514350"/>
            <a:r>
              <a:rPr lang="en-US" dirty="0" smtClean="0"/>
              <a:t>What contexts and experiences contribute to students’ sense of competition? </a:t>
            </a:r>
          </a:p>
          <a:p>
            <a:pPr marL="514350" indent="-514350"/>
            <a:r>
              <a:rPr lang="en-US" dirty="0" smtClean="0"/>
              <a:t>What are students’ and faculty members’ perceptions about the culture of competition in science across institutions?</a:t>
            </a:r>
          </a:p>
          <a:p>
            <a:pPr marL="514350" indent="-514350"/>
            <a:endParaRPr lang="en-US" dirty="0" smtClean="0"/>
          </a:p>
          <a:p>
            <a:endParaRPr lang="en-US" dirty="0" smtClean="0"/>
          </a:p>
          <a:p>
            <a:pPr marL="514350" indent="-514350"/>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Theoretical Framework</a:t>
            </a:r>
            <a:endParaRPr lang="en-US" dirty="0"/>
          </a:p>
        </p:txBody>
      </p:sp>
      <p:sp>
        <p:nvSpPr>
          <p:cNvPr id="4" name="Content Placeholder 2"/>
          <p:cNvSpPr>
            <a:spLocks noGrp="1"/>
          </p:cNvSpPr>
          <p:nvPr>
            <p:ph idx="1"/>
          </p:nvPr>
        </p:nvSpPr>
        <p:spPr>
          <a:xfrm>
            <a:off x="914400" y="1371600"/>
            <a:ext cx="7620000" cy="4572000"/>
          </a:xfrm>
        </p:spPr>
        <p:txBody>
          <a:bodyPr>
            <a:normAutofit fontScale="85000" lnSpcReduction="10000"/>
          </a:bodyPr>
          <a:lstStyle/>
          <a:p>
            <a:pPr eaLnBrk="1" hangingPunct="1"/>
            <a:r>
              <a:rPr lang="en-US" sz="3600" dirty="0" smtClean="0"/>
              <a:t>Academic Tribes and Culture</a:t>
            </a:r>
            <a:r>
              <a:rPr lang="en-US" dirty="0" smtClean="0"/>
              <a:t> </a:t>
            </a:r>
            <a:r>
              <a:rPr lang="en-US" sz="2000" dirty="0" smtClean="0"/>
              <a:t>(</a:t>
            </a:r>
            <a:r>
              <a:rPr lang="en-US" sz="2000" dirty="0" err="1" smtClean="0"/>
              <a:t>Becher</a:t>
            </a:r>
            <a:r>
              <a:rPr lang="en-US" sz="2000" dirty="0" smtClean="0"/>
              <a:t>, 1989)</a:t>
            </a:r>
          </a:p>
          <a:p>
            <a:pPr lvl="1" eaLnBrk="1" hangingPunct="1"/>
            <a:r>
              <a:rPr lang="en-US" sz="3200" dirty="0" smtClean="0"/>
              <a:t>Culture of Science as a source of “disruption”</a:t>
            </a:r>
          </a:p>
          <a:p>
            <a:pPr lvl="2" eaLnBrk="1" hangingPunct="1"/>
            <a:r>
              <a:rPr lang="en-US" sz="2800" dirty="0" smtClean="0"/>
              <a:t>Folklore, myths, and legends</a:t>
            </a:r>
          </a:p>
          <a:p>
            <a:pPr lvl="2" eaLnBrk="1" hangingPunct="1"/>
            <a:r>
              <a:rPr lang="en-US" sz="2800" dirty="0" smtClean="0"/>
              <a:t>Socialization</a:t>
            </a:r>
          </a:p>
          <a:p>
            <a:pPr lvl="2" eaLnBrk="1" hangingPunct="1"/>
            <a:r>
              <a:rPr lang="en-US" sz="2800" dirty="0" smtClean="0"/>
              <a:t>Normalization – “This is how science is done!”</a:t>
            </a:r>
          </a:p>
          <a:p>
            <a:pPr eaLnBrk="1" hangingPunct="1"/>
            <a:r>
              <a:rPr lang="en-US" sz="3600" dirty="0" smtClean="0"/>
              <a:t>Science Identification</a:t>
            </a:r>
            <a:r>
              <a:rPr lang="en-US" dirty="0" smtClean="0"/>
              <a:t> </a:t>
            </a:r>
            <a:r>
              <a:rPr lang="en-US" sz="2000" dirty="0" smtClean="0"/>
              <a:t>(</a:t>
            </a:r>
            <a:r>
              <a:rPr lang="en-US" sz="2000" dirty="0" err="1" smtClean="0"/>
              <a:t>Carlone</a:t>
            </a:r>
            <a:r>
              <a:rPr lang="en-US" sz="2000" dirty="0" smtClean="0"/>
              <a:t> and Johnson, 2007)</a:t>
            </a:r>
          </a:p>
          <a:p>
            <a:pPr lvl="1"/>
            <a:r>
              <a:rPr lang="en-US" sz="3200" dirty="0" smtClean="0"/>
              <a:t>Competence</a:t>
            </a:r>
          </a:p>
          <a:p>
            <a:pPr lvl="1"/>
            <a:r>
              <a:rPr lang="en-US" sz="3200" dirty="0" smtClean="0"/>
              <a:t>Performance</a:t>
            </a:r>
          </a:p>
          <a:p>
            <a:pPr lvl="1"/>
            <a:r>
              <a:rPr lang="en-US" sz="3200" dirty="0" smtClean="0"/>
              <a:t>Recognition</a:t>
            </a:r>
          </a:p>
          <a:p>
            <a:pPr lvl="1">
              <a:buNone/>
            </a:pPr>
            <a:endParaRPr lang="en-US" sz="3200" dirty="0" smtClean="0"/>
          </a:p>
          <a:p>
            <a:pPr lvl="1"/>
            <a:endParaRPr lang="en-US" dirty="0" smtClean="0"/>
          </a:p>
          <a:p>
            <a:pPr lvl="1"/>
            <a:endParaRPr lang="en-US" dirty="0" smtClean="0"/>
          </a:p>
          <a:p>
            <a:pPr eaLnBrk="1" hangingPunct="1">
              <a:buFont typeface="Wingdings 2" pitchFamily="18" charset="2"/>
              <a:buNone/>
            </a:pPr>
            <a:endParaRPr lang="en-US" sz="28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Qualitative Data Sources</a:t>
            </a:r>
            <a:endParaRPr lang="en-US" dirty="0"/>
          </a:p>
        </p:txBody>
      </p:sp>
      <p:sp>
        <p:nvSpPr>
          <p:cNvPr id="3" name="Content Placeholder 2"/>
          <p:cNvSpPr>
            <a:spLocks noGrp="1"/>
          </p:cNvSpPr>
          <p:nvPr>
            <p:ph idx="1"/>
          </p:nvPr>
        </p:nvSpPr>
        <p:spPr>
          <a:xfrm>
            <a:off x="762000" y="1295400"/>
            <a:ext cx="7620000" cy="5410200"/>
          </a:xfrm>
        </p:spPr>
        <p:txBody>
          <a:bodyPr/>
          <a:lstStyle/>
          <a:p>
            <a:pPr eaLnBrk="1" hangingPunct="1"/>
            <a:r>
              <a:rPr lang="en-US" dirty="0" smtClean="0"/>
              <a:t>5 campuses: 1 HBCU, 2 HSIs, and 2 PWIs</a:t>
            </a:r>
          </a:p>
          <a:p>
            <a:pPr lvl="1" eaLnBrk="1" hangingPunct="1"/>
            <a:r>
              <a:rPr lang="en-US" dirty="0" smtClean="0"/>
              <a:t>Selective research programs</a:t>
            </a:r>
          </a:p>
          <a:p>
            <a:pPr lvl="1" eaLnBrk="1" hangingPunct="1"/>
            <a:r>
              <a:rPr lang="en-US" dirty="0" smtClean="0"/>
              <a:t>Various funding sources</a:t>
            </a:r>
          </a:p>
          <a:p>
            <a:pPr lvl="1" eaLnBrk="1" hangingPunct="1"/>
            <a:endParaRPr lang="en-US" dirty="0" smtClean="0"/>
          </a:p>
          <a:p>
            <a:pPr eaLnBrk="1" hangingPunct="1"/>
            <a:r>
              <a:rPr lang="en-US" dirty="0" smtClean="0"/>
              <a:t>Faculty and staff interviews (n=16)</a:t>
            </a:r>
          </a:p>
          <a:p>
            <a:pPr eaLnBrk="1" hangingPunct="1"/>
            <a:endParaRPr lang="en-US" dirty="0" smtClean="0"/>
          </a:p>
          <a:p>
            <a:pPr eaLnBrk="1" hangingPunct="1"/>
            <a:r>
              <a:rPr lang="en-US" dirty="0" smtClean="0"/>
              <a:t>Student focus group interviews (n=71)</a:t>
            </a:r>
          </a:p>
          <a:p>
            <a:pPr lvl="1" eaLnBrk="1" hangingPunct="1"/>
            <a:r>
              <a:rPr lang="en-US" dirty="0" smtClean="0"/>
              <a:t>60% female/40% male</a:t>
            </a:r>
          </a:p>
          <a:p>
            <a:pPr lvl="1" eaLnBrk="1" hangingPunct="1"/>
            <a:r>
              <a:rPr lang="en-US" dirty="0" smtClean="0"/>
              <a:t>56% Latina/o, 18% Black, 13%  Asian American, 8% multiracial, 2.5% American Indian, and 2.5% White</a:t>
            </a:r>
          </a:p>
          <a:p>
            <a:pPr lvl="1" eaLnBrk="1" hangingPunct="1"/>
            <a:r>
              <a:rPr lang="en-US" dirty="0" smtClean="0"/>
              <a:t>70% biology, biochemistry, or chemistry majors </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Qualitative</a:t>
            </a:r>
            <a:endParaRPr lang="en-US" dirty="0"/>
          </a:p>
        </p:txBody>
      </p:sp>
      <p:sp>
        <p:nvSpPr>
          <p:cNvPr id="3" name="Content Placeholder 2"/>
          <p:cNvSpPr>
            <a:spLocks noGrp="1"/>
          </p:cNvSpPr>
          <p:nvPr>
            <p:ph idx="1"/>
          </p:nvPr>
        </p:nvSpPr>
        <p:spPr/>
        <p:txBody>
          <a:bodyPr/>
          <a:lstStyle/>
          <a:p>
            <a:r>
              <a:rPr lang="en-US" dirty="0" smtClean="0"/>
              <a:t>Interpretive/descriptive qualitative study</a:t>
            </a:r>
          </a:p>
          <a:p>
            <a:endParaRPr lang="en-US" dirty="0" smtClean="0"/>
          </a:p>
          <a:p>
            <a:r>
              <a:rPr lang="en-US" dirty="0" smtClean="0"/>
              <a:t>Semi-structured interview protocol </a:t>
            </a:r>
          </a:p>
          <a:p>
            <a:pPr eaLnBrk="1" hangingPunct="1"/>
            <a:endParaRPr lang="en-US" dirty="0" smtClean="0"/>
          </a:p>
          <a:p>
            <a:pPr eaLnBrk="1" hangingPunct="1"/>
            <a:r>
              <a:rPr lang="en-US" dirty="0" smtClean="0"/>
              <a:t>Coded transcripts using </a:t>
            </a:r>
            <a:r>
              <a:rPr lang="en-US" dirty="0" err="1" smtClean="0"/>
              <a:t>NVivo</a:t>
            </a:r>
            <a:r>
              <a:rPr lang="en-US" dirty="0" smtClean="0"/>
              <a:t>® software to identify emergent themes</a:t>
            </a:r>
            <a:endParaRPr lang="en-US" sz="2400" dirty="0" smtClean="0"/>
          </a:p>
          <a:p>
            <a:endParaRPr lang="en-US" dirty="0" smtClean="0"/>
          </a:p>
          <a:p>
            <a:r>
              <a:rPr lang="en-US" dirty="0" smtClean="0"/>
              <a:t>Reached inter-coder reliability of 85%</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smtClean="0"/>
              <a:t>Methods: Quantitative</a:t>
            </a:r>
            <a:endParaRPr lang="en-US" dirty="0"/>
          </a:p>
        </p:txBody>
      </p:sp>
      <p:sp>
        <p:nvSpPr>
          <p:cNvPr id="5" name="Content Placeholder 2"/>
          <p:cNvSpPr>
            <a:spLocks noGrp="1"/>
          </p:cNvSpPr>
          <p:nvPr>
            <p:ph idx="1"/>
          </p:nvPr>
        </p:nvSpPr>
        <p:spPr/>
        <p:txBody>
          <a:bodyPr>
            <a:normAutofit/>
          </a:bodyPr>
          <a:lstStyle/>
          <a:p>
            <a:r>
              <a:rPr lang="en-US" dirty="0" smtClean="0"/>
              <a:t>Data and sample</a:t>
            </a:r>
          </a:p>
          <a:p>
            <a:pPr lvl="1"/>
            <a:r>
              <a:rPr lang="en-US" dirty="0" smtClean="0"/>
              <a:t>2004 CIRP Freshman Survey and 2005 Your First College Year Survey</a:t>
            </a:r>
          </a:p>
          <a:p>
            <a:pPr lvl="2"/>
            <a:r>
              <a:rPr lang="en-US" dirty="0" smtClean="0"/>
              <a:t>3,112 biomedical and behavioral science aspirants</a:t>
            </a:r>
          </a:p>
          <a:p>
            <a:pPr lvl="2"/>
            <a:r>
              <a:rPr lang="en-US" dirty="0" smtClean="0"/>
              <a:t>150 colleges and universities</a:t>
            </a:r>
          </a:p>
          <a:p>
            <a:pPr lvl="1"/>
            <a:r>
              <a:rPr lang="en-US" dirty="0" smtClean="0"/>
              <a:t>2004 CIRP Freshman Survey and 2008 College Senior Survey</a:t>
            </a:r>
          </a:p>
          <a:p>
            <a:pPr lvl="2"/>
            <a:r>
              <a:rPr lang="en-US" dirty="0" smtClean="0"/>
              <a:t>3,550 science, technology, engineering, and mathematics (STEM) aspirants</a:t>
            </a:r>
          </a:p>
          <a:p>
            <a:pPr lvl="2"/>
            <a:r>
              <a:rPr lang="en-US" dirty="0" smtClean="0"/>
              <a:t>216 colleges and universities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smtClean="0"/>
              <a:t>Methods: Quantitative</a:t>
            </a:r>
            <a:endParaRPr lang="en-US" dirty="0"/>
          </a:p>
        </p:txBody>
      </p:sp>
      <p:sp>
        <p:nvSpPr>
          <p:cNvPr id="5" name="Content Placeholder 2"/>
          <p:cNvSpPr>
            <a:spLocks noGrp="1"/>
          </p:cNvSpPr>
          <p:nvPr>
            <p:ph idx="1"/>
          </p:nvPr>
        </p:nvSpPr>
        <p:spPr/>
        <p:txBody>
          <a:bodyPr>
            <a:normAutofit fontScale="92500" lnSpcReduction="10000"/>
          </a:bodyPr>
          <a:lstStyle/>
          <a:p>
            <a:r>
              <a:rPr lang="en-US" dirty="0" smtClean="0"/>
              <a:t>Variables</a:t>
            </a:r>
          </a:p>
          <a:p>
            <a:pPr lvl="1"/>
            <a:r>
              <a:rPr lang="en-US" dirty="0" smtClean="0"/>
              <a:t>Dependent variable: Extent to which students sensed competition among their peers for high grades</a:t>
            </a:r>
          </a:p>
          <a:p>
            <a:pPr lvl="1"/>
            <a:r>
              <a:rPr lang="en-US" dirty="0" smtClean="0"/>
              <a:t>Independent variables</a:t>
            </a:r>
          </a:p>
          <a:p>
            <a:pPr lvl="2"/>
            <a:r>
              <a:rPr lang="en-US" dirty="0" smtClean="0"/>
              <a:t>Background characteristics</a:t>
            </a:r>
          </a:p>
          <a:p>
            <a:pPr lvl="2"/>
            <a:r>
              <a:rPr lang="en-US" dirty="0" smtClean="0"/>
              <a:t>Pre-college experiences</a:t>
            </a:r>
          </a:p>
          <a:p>
            <a:pPr lvl="2"/>
            <a:r>
              <a:rPr lang="en-US" dirty="0" smtClean="0"/>
              <a:t>First-year college experiences (TFS-YFCY dataset)</a:t>
            </a:r>
          </a:p>
          <a:p>
            <a:pPr lvl="2"/>
            <a:r>
              <a:rPr lang="en-US" dirty="0" smtClean="0"/>
              <a:t>Fourth-year college experiences (TFS-CSS dataset)</a:t>
            </a:r>
          </a:p>
          <a:p>
            <a:pPr lvl="2"/>
            <a:r>
              <a:rPr lang="en-US" dirty="0" smtClean="0"/>
              <a:t>Institutional characteristics</a:t>
            </a:r>
          </a:p>
          <a:p>
            <a:r>
              <a:rPr lang="en-US" dirty="0" smtClean="0"/>
              <a:t>Analyses</a:t>
            </a:r>
          </a:p>
          <a:p>
            <a:pPr lvl="1"/>
            <a:r>
              <a:rPr lang="en-US" dirty="0" smtClean="0"/>
              <a:t>Descriptive statistics</a:t>
            </a:r>
          </a:p>
          <a:p>
            <a:pPr lvl="1"/>
            <a:r>
              <a:rPr lang="en-US" dirty="0" smtClean="0"/>
              <a:t>Multilevel modeling</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Findings: Predictors of Competition at the End of the First Year of College</a:t>
            </a:r>
            <a:endParaRPr lang="en-US" dirty="0"/>
          </a:p>
        </p:txBody>
      </p:sp>
      <p:sp>
        <p:nvSpPr>
          <p:cNvPr id="5" name="Content Placeholder 5"/>
          <p:cNvSpPr>
            <a:spLocks noGrp="1"/>
          </p:cNvSpPr>
          <p:nvPr>
            <p:ph idx="1"/>
          </p:nvPr>
        </p:nvSpPr>
        <p:spPr/>
        <p:txBody>
          <a:bodyPr>
            <a:normAutofit fontScale="92500" lnSpcReduction="10000"/>
          </a:bodyPr>
          <a:lstStyle/>
          <a:p>
            <a:r>
              <a:rPr lang="en-US" i="1" dirty="0" smtClean="0"/>
              <a:t>Background characteristics and pre-college experiences</a:t>
            </a:r>
          </a:p>
          <a:p>
            <a:pPr lvl="1"/>
            <a:r>
              <a:rPr lang="en-US" dirty="0" smtClean="0"/>
              <a:t>Participated in pre-college research program (+)</a:t>
            </a:r>
          </a:p>
          <a:p>
            <a:pPr lvl="1"/>
            <a:r>
              <a:rPr lang="en-US" dirty="0" smtClean="0"/>
              <a:t>Chose college b/c had good academic rep (+)</a:t>
            </a:r>
          </a:p>
          <a:p>
            <a:pPr lvl="1"/>
            <a:r>
              <a:rPr lang="en-US" dirty="0" smtClean="0"/>
              <a:t>Social self-confidence (+)</a:t>
            </a:r>
          </a:p>
          <a:p>
            <a:pPr lvl="1"/>
            <a:r>
              <a:rPr lang="en-US" dirty="0" smtClean="0"/>
              <a:t>Sense of science identity (+)</a:t>
            </a:r>
          </a:p>
          <a:p>
            <a:pPr lvl="1"/>
            <a:r>
              <a:rPr lang="en-US" dirty="0" smtClean="0"/>
              <a:t>Academic self-confidence (-)</a:t>
            </a:r>
          </a:p>
          <a:p>
            <a:r>
              <a:rPr lang="en-US" i="1" dirty="0" smtClean="0"/>
              <a:t>Disciplinary differences </a:t>
            </a:r>
            <a:r>
              <a:rPr lang="en-US" dirty="0" smtClean="0"/>
              <a:t>(all compared to psychology)</a:t>
            </a:r>
          </a:p>
          <a:p>
            <a:pPr lvl="1"/>
            <a:r>
              <a:rPr lang="en-US" dirty="0" smtClean="0"/>
              <a:t>Life science (+)</a:t>
            </a:r>
          </a:p>
          <a:p>
            <a:pPr lvl="1"/>
            <a:r>
              <a:rPr lang="en-US" dirty="0" smtClean="0"/>
              <a:t>Physical science (+)</a:t>
            </a:r>
          </a:p>
          <a:p>
            <a:pPr lvl="1"/>
            <a:r>
              <a:rPr lang="en-US" dirty="0" smtClean="0"/>
              <a:t>Health science (+)</a:t>
            </a:r>
          </a:p>
          <a:p>
            <a:pPr>
              <a:buNone/>
            </a:pP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6"/>
          <p:cNvSpPr>
            <a:spLocks noGrp="1"/>
          </p:cNvSpPr>
          <p:nvPr>
            <p:ph type="title"/>
          </p:nvPr>
        </p:nvSpPr>
        <p:spPr/>
        <p:txBody>
          <a:bodyPr>
            <a:normAutofit fontScale="90000"/>
          </a:bodyPr>
          <a:lstStyle/>
          <a:p>
            <a:r>
              <a:rPr lang="en-US" dirty="0" smtClean="0"/>
              <a:t>Findings: Predictors of Competition at the End of the First Year of College</a:t>
            </a:r>
            <a:endParaRPr lang="en-US" dirty="0"/>
          </a:p>
        </p:txBody>
      </p:sp>
      <p:sp>
        <p:nvSpPr>
          <p:cNvPr id="5" name="Content Placeholder 7"/>
          <p:cNvSpPr>
            <a:spLocks noGrp="1"/>
          </p:cNvSpPr>
          <p:nvPr>
            <p:ph idx="1"/>
          </p:nvPr>
        </p:nvSpPr>
        <p:spPr/>
        <p:txBody>
          <a:bodyPr>
            <a:normAutofit lnSpcReduction="10000"/>
          </a:bodyPr>
          <a:lstStyle/>
          <a:p>
            <a:r>
              <a:rPr lang="en-US" i="1" dirty="0" smtClean="0"/>
              <a:t>Classroom intimidation</a:t>
            </a:r>
          </a:p>
          <a:p>
            <a:pPr lvl="1"/>
            <a:r>
              <a:rPr lang="en-US" dirty="0" smtClean="0"/>
              <a:t>Felt intimidated by professors (+)</a:t>
            </a:r>
          </a:p>
          <a:p>
            <a:pPr lvl="1"/>
            <a:r>
              <a:rPr lang="en-US" dirty="0" smtClean="0"/>
              <a:t>Feel like most students are treated like numbers in a book (+)</a:t>
            </a:r>
          </a:p>
          <a:p>
            <a:r>
              <a:rPr lang="en-US" i="1" dirty="0" smtClean="0"/>
              <a:t>Out-of-class experiences</a:t>
            </a:r>
          </a:p>
          <a:p>
            <a:pPr lvl="1"/>
            <a:r>
              <a:rPr lang="en-US" dirty="0" smtClean="0"/>
              <a:t>Studying with other students (+)</a:t>
            </a:r>
          </a:p>
          <a:p>
            <a:pPr lvl="1"/>
            <a:r>
              <a:rPr lang="en-US" dirty="0" smtClean="0"/>
              <a:t>Received tutoring (+)</a:t>
            </a:r>
          </a:p>
          <a:p>
            <a:pPr lvl="1"/>
            <a:r>
              <a:rPr lang="en-US" dirty="0" smtClean="0"/>
              <a:t>Feel that faculty are interested in students’ academic problems (+)</a:t>
            </a:r>
          </a:p>
          <a:p>
            <a:r>
              <a:rPr lang="en-US" i="1" dirty="0" smtClean="0"/>
              <a:t>Contextual differences</a:t>
            </a:r>
          </a:p>
          <a:p>
            <a:pPr lvl="1"/>
            <a:r>
              <a:rPr lang="en-US" dirty="0" smtClean="0"/>
              <a:t>Institutional selectivity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Findings: Predictors of Competition Four Years after College Entry</a:t>
            </a:r>
            <a:endParaRPr lang="en-US" dirty="0"/>
          </a:p>
        </p:txBody>
      </p:sp>
      <p:sp>
        <p:nvSpPr>
          <p:cNvPr id="5" name="Content Placeholder 5"/>
          <p:cNvSpPr>
            <a:spLocks noGrp="1"/>
          </p:cNvSpPr>
          <p:nvPr>
            <p:ph idx="1"/>
          </p:nvPr>
        </p:nvSpPr>
        <p:spPr/>
        <p:txBody>
          <a:bodyPr>
            <a:normAutofit/>
          </a:bodyPr>
          <a:lstStyle/>
          <a:p>
            <a:r>
              <a:rPr lang="en-US" i="1" dirty="0" smtClean="0"/>
              <a:t>Background characteristics</a:t>
            </a:r>
          </a:p>
          <a:p>
            <a:pPr lvl="1"/>
            <a:r>
              <a:rPr lang="en-US" dirty="0" smtClean="0"/>
              <a:t>Asian American (+)</a:t>
            </a:r>
          </a:p>
          <a:p>
            <a:pPr lvl="1"/>
            <a:r>
              <a:rPr lang="en-US" dirty="0" smtClean="0"/>
              <a:t>Choosing a college based on prestigious reputation (+)</a:t>
            </a:r>
          </a:p>
          <a:p>
            <a:pPr lvl="1"/>
            <a:r>
              <a:rPr lang="en-US" dirty="0" smtClean="0"/>
              <a:t>Science identity (+)</a:t>
            </a:r>
          </a:p>
          <a:p>
            <a:pPr lvl="1"/>
            <a:endParaRPr lang="en-US" dirty="0" smtClean="0"/>
          </a:p>
          <a:p>
            <a:r>
              <a:rPr lang="en-US" i="1" dirty="0" smtClean="0"/>
              <a:t>Classroom intimidation</a:t>
            </a:r>
          </a:p>
          <a:p>
            <a:pPr lvl="1"/>
            <a:r>
              <a:rPr lang="en-US" dirty="0" smtClean="0"/>
              <a:t>Feeling intimidated by professors (+)</a:t>
            </a:r>
          </a:p>
          <a:p>
            <a:pPr lvl="1"/>
            <a:r>
              <a:rPr lang="en-US" dirty="0" smtClean="0"/>
              <a:t>Feeling overwhelmed by academic work (+)</a:t>
            </a:r>
          </a:p>
          <a:p>
            <a:pPr lvl="1"/>
            <a:endParaRPr lang="en-US" dirty="0" smtClean="0"/>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fontScale="90000"/>
          </a:bodyPr>
          <a:lstStyle/>
          <a:p>
            <a:r>
              <a:rPr lang="en-US" dirty="0" smtClean="0"/>
              <a:t>Findings: Predictors of Competition Four Years after College Entry</a:t>
            </a:r>
            <a:endParaRPr lang="en-US" dirty="0"/>
          </a:p>
        </p:txBody>
      </p:sp>
      <p:sp>
        <p:nvSpPr>
          <p:cNvPr id="5" name="Content Placeholder 2"/>
          <p:cNvSpPr>
            <a:spLocks noGrp="1"/>
          </p:cNvSpPr>
          <p:nvPr>
            <p:ph idx="1"/>
          </p:nvPr>
        </p:nvSpPr>
        <p:spPr>
          <a:xfrm>
            <a:off x="838200" y="1371600"/>
            <a:ext cx="8001000" cy="4953000"/>
          </a:xfrm>
        </p:spPr>
        <p:txBody>
          <a:bodyPr>
            <a:normAutofit fontScale="92500" lnSpcReduction="20000"/>
          </a:bodyPr>
          <a:lstStyle/>
          <a:p>
            <a:r>
              <a:rPr lang="en-US" i="1" dirty="0" smtClean="0"/>
              <a:t>Out-of-class experiences</a:t>
            </a:r>
          </a:p>
          <a:p>
            <a:pPr lvl="1"/>
            <a:r>
              <a:rPr lang="en-US" dirty="0" smtClean="0"/>
              <a:t>Joining major-related club (+)</a:t>
            </a:r>
          </a:p>
          <a:p>
            <a:pPr lvl="1"/>
            <a:r>
              <a:rPr lang="en-US" dirty="0" smtClean="0"/>
              <a:t>Discussing course content with students outside class (+)</a:t>
            </a:r>
          </a:p>
          <a:p>
            <a:pPr lvl="1"/>
            <a:r>
              <a:rPr lang="en-US" dirty="0" smtClean="0"/>
              <a:t>Studying with other students (+)</a:t>
            </a:r>
          </a:p>
          <a:p>
            <a:pPr lvl="1"/>
            <a:r>
              <a:rPr lang="en-US" dirty="0" smtClean="0"/>
              <a:t>Talking with faculty outside of class (+)</a:t>
            </a:r>
          </a:p>
          <a:p>
            <a:pPr lvl="1"/>
            <a:r>
              <a:rPr lang="en-US" dirty="0" smtClean="0"/>
              <a:t>Sensing a hostile racial climate (+)</a:t>
            </a:r>
          </a:p>
          <a:p>
            <a:pPr lvl="1"/>
            <a:r>
              <a:rPr lang="en-US" dirty="0" smtClean="0"/>
              <a:t>Sensing that faculty are interested in students’ academic problems (+)</a:t>
            </a:r>
          </a:p>
          <a:p>
            <a:pPr lvl="1"/>
            <a:endParaRPr lang="en-US" sz="1400" dirty="0" smtClean="0"/>
          </a:p>
          <a:p>
            <a:r>
              <a:rPr lang="en-US" i="1" dirty="0" smtClean="0"/>
              <a:t>Contextual differences</a:t>
            </a:r>
          </a:p>
          <a:p>
            <a:pPr lvl="1"/>
            <a:r>
              <a:rPr lang="en-US" dirty="0" smtClean="0"/>
              <a:t>Institutional size (+)</a:t>
            </a:r>
          </a:p>
          <a:p>
            <a:pPr lvl="1"/>
            <a:r>
              <a:rPr lang="en-US" dirty="0" smtClean="0"/>
              <a:t>Selectivity (+)</a:t>
            </a:r>
          </a:p>
          <a:p>
            <a:pPr lvl="1"/>
            <a:r>
              <a:rPr lang="en-US" dirty="0" smtClean="0"/>
              <a:t>Percentage of undergraduates majoring in STEM (+)</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533400"/>
            <a:ext cx="7313613" cy="609600"/>
          </a:xfrm>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Classroom Intimidation</a:t>
            </a:r>
            <a:endParaRPr lang="en-US" dirty="0"/>
          </a:p>
        </p:txBody>
      </p:sp>
      <p:sp>
        <p:nvSpPr>
          <p:cNvPr id="3" name="Content Placeholder 2"/>
          <p:cNvSpPr>
            <a:spLocks noGrp="1"/>
          </p:cNvSpPr>
          <p:nvPr>
            <p:ph sz="half" idx="1"/>
          </p:nvPr>
        </p:nvSpPr>
        <p:spPr>
          <a:xfrm>
            <a:off x="838200" y="1752600"/>
            <a:ext cx="3886200" cy="4297363"/>
          </a:xfrm>
        </p:spPr>
        <p:txBody>
          <a:bodyPr>
            <a:normAutofit fontScale="70000" lnSpcReduction="20000"/>
          </a:bodyPr>
          <a:lstStyle/>
          <a:p>
            <a:pPr>
              <a:buFont typeface="Courier New" pitchFamily="49" charset="0"/>
              <a:buChar char="o"/>
            </a:pPr>
            <a:r>
              <a:rPr lang="en-US" sz="3100" i="1" dirty="0" smtClean="0"/>
              <a:t>Fear of asking questions</a:t>
            </a:r>
          </a:p>
          <a:p>
            <a:pPr lvl="1">
              <a:buFont typeface="Courier New" pitchFamily="49" charset="0"/>
              <a:buChar char="o"/>
            </a:pPr>
            <a:r>
              <a:rPr lang="en-US" sz="2700" dirty="0" smtClean="0"/>
              <a:t>Reveals lack of understanding</a:t>
            </a:r>
          </a:p>
          <a:p>
            <a:pPr lvl="1">
              <a:buFont typeface="Courier New" pitchFamily="49" charset="0"/>
              <a:buChar char="o"/>
            </a:pPr>
            <a:r>
              <a:rPr lang="en-US" sz="2700" dirty="0" smtClean="0"/>
              <a:t>Reveals lack of intelligence</a:t>
            </a:r>
          </a:p>
          <a:p>
            <a:pPr lvl="1">
              <a:buFont typeface="Courier New" pitchFamily="49" charset="0"/>
              <a:buChar char="o"/>
            </a:pPr>
            <a:r>
              <a:rPr lang="en-US" sz="2700" dirty="0" smtClean="0"/>
              <a:t>To both peers and professors</a:t>
            </a:r>
          </a:p>
          <a:p>
            <a:pPr>
              <a:buFont typeface="Courier New" pitchFamily="49" charset="0"/>
              <a:buChar char="o"/>
            </a:pPr>
            <a:endParaRPr lang="en-US" sz="3100" dirty="0" smtClean="0"/>
          </a:p>
          <a:p>
            <a:pPr>
              <a:buFont typeface="Courier New" pitchFamily="49" charset="0"/>
              <a:buChar char="o"/>
            </a:pPr>
            <a:r>
              <a:rPr lang="en-US" sz="3100" i="1" dirty="0" smtClean="0"/>
              <a:t>Hierarchy of questions</a:t>
            </a:r>
          </a:p>
          <a:p>
            <a:pPr lvl="1">
              <a:buFont typeface="Courier New" pitchFamily="49" charset="0"/>
              <a:buChar char="o"/>
            </a:pPr>
            <a:r>
              <a:rPr lang="en-US" dirty="0" smtClean="0"/>
              <a:t>clarification vs. deep &amp; profound</a:t>
            </a:r>
          </a:p>
          <a:p>
            <a:pPr marL="342900" lvl="1" indent="-342900">
              <a:buFont typeface="Courier New" pitchFamily="49" charset="0"/>
              <a:buChar char="o"/>
            </a:pPr>
            <a:endParaRPr lang="en-US" sz="3100" dirty="0" smtClean="0"/>
          </a:p>
          <a:p>
            <a:pPr marL="342900" lvl="1" indent="-342900">
              <a:buFont typeface="Courier New" pitchFamily="49" charset="0"/>
              <a:buChar char="o"/>
            </a:pPr>
            <a:r>
              <a:rPr lang="en-US" sz="3100" i="1" dirty="0" smtClean="0"/>
              <a:t>Fostered by professors</a:t>
            </a:r>
          </a:p>
          <a:p>
            <a:endParaRPr lang="en-US" dirty="0" smtClean="0"/>
          </a:p>
          <a:p>
            <a:endParaRPr lang="en-US" dirty="0"/>
          </a:p>
        </p:txBody>
      </p:sp>
      <p:sp>
        <p:nvSpPr>
          <p:cNvPr id="4" name="Content Placeholder 3"/>
          <p:cNvSpPr>
            <a:spLocks noGrp="1"/>
          </p:cNvSpPr>
          <p:nvPr>
            <p:ph sz="half" idx="2"/>
          </p:nvPr>
        </p:nvSpPr>
        <p:spPr>
          <a:xfrm>
            <a:off x="4724400" y="1600200"/>
            <a:ext cx="4038600" cy="4800600"/>
          </a:xfrm>
        </p:spPr>
        <p:txBody>
          <a:bodyPr>
            <a:normAutofit fontScale="70000" lnSpcReduction="20000"/>
          </a:bodyPr>
          <a:lstStyle/>
          <a:p>
            <a:pPr marL="4763" indent="-4763">
              <a:buNone/>
            </a:pPr>
            <a:r>
              <a:rPr lang="en-US" dirty="0" smtClean="0"/>
              <a:t>“People in organic chemistry don’t sit there and ask, ‘How did that work?’ You wait until office hours, in the quiet, and make sure nobody thinks that you’re dumb.”</a:t>
            </a:r>
          </a:p>
          <a:p>
            <a:pPr marL="4763" indent="-4763">
              <a:buNone/>
            </a:pPr>
            <a:r>
              <a:rPr lang="en-US" dirty="0" smtClean="0"/>
              <a:t>(Female student, PWI)</a:t>
            </a:r>
          </a:p>
          <a:p>
            <a:pPr>
              <a:buNone/>
            </a:pPr>
            <a:endParaRPr lang="en-US" dirty="0" smtClean="0"/>
          </a:p>
          <a:p>
            <a:pPr>
              <a:buNone/>
            </a:pPr>
            <a:endParaRPr lang="en-US" dirty="0" smtClean="0"/>
          </a:p>
          <a:p>
            <a:pPr marL="0" indent="3175">
              <a:buNone/>
            </a:pPr>
            <a:r>
              <a:rPr lang="en-US" dirty="0" smtClean="0"/>
              <a:t>“I feel like there’s a lot of pressure to…it seems like there’s a lot of pressure or I put a lot of pressure on myself to…I feel bad if I ask a question that’s just for clarification and not something that’s deep and profound.”</a:t>
            </a:r>
          </a:p>
          <a:p>
            <a:pPr marL="0" indent="3175">
              <a:buNone/>
            </a:pPr>
            <a:r>
              <a:rPr lang="en-US" dirty="0" smtClean="0"/>
              <a:t>(Female student, PWI)</a:t>
            </a:r>
          </a:p>
          <a:p>
            <a:pPr marL="0" indent="3175">
              <a:buNone/>
            </a:pP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
            </a:r>
            <a:br>
              <a:rPr lang="en-US" dirty="0" smtClean="0"/>
            </a:br>
            <a:r>
              <a:rPr lang="en-US" dirty="0" smtClean="0"/>
              <a:t> Out of Class Competition</a:t>
            </a:r>
            <a:endParaRPr lang="en-US" dirty="0"/>
          </a:p>
        </p:txBody>
      </p:sp>
      <p:sp>
        <p:nvSpPr>
          <p:cNvPr id="3" name="Content Placeholder 2"/>
          <p:cNvSpPr>
            <a:spLocks noGrp="1"/>
          </p:cNvSpPr>
          <p:nvPr>
            <p:ph sz="half" idx="1"/>
          </p:nvPr>
        </p:nvSpPr>
        <p:spPr>
          <a:xfrm>
            <a:off x="762000" y="1447800"/>
            <a:ext cx="3962400" cy="4572000"/>
          </a:xfrm>
        </p:spPr>
        <p:txBody>
          <a:bodyPr>
            <a:normAutofit/>
          </a:bodyPr>
          <a:lstStyle/>
          <a:p>
            <a:pPr marL="0" lvl="1" indent="463550">
              <a:buNone/>
            </a:pPr>
            <a:endParaRPr lang="en-US" dirty="0" smtClean="0"/>
          </a:p>
          <a:p>
            <a:pPr marL="0" lvl="1" indent="0">
              <a:buNone/>
            </a:pPr>
            <a:endParaRPr lang="en-US" dirty="0" smtClean="0"/>
          </a:p>
          <a:p>
            <a:pPr marL="457200" lvl="1" indent="-457200">
              <a:buNone/>
            </a:pPr>
            <a:r>
              <a:rPr lang="en-US" sz="2600" i="1" dirty="0" smtClean="0"/>
              <a:t>Students are hesitant to:</a:t>
            </a:r>
          </a:p>
          <a:p>
            <a:pPr marL="863600" lvl="2" indent="-463550"/>
            <a:r>
              <a:rPr lang="en-US" sz="2200" dirty="0" smtClean="0"/>
              <a:t>Share information and resources</a:t>
            </a:r>
          </a:p>
          <a:p>
            <a:pPr marL="400050" lvl="2" indent="463550"/>
            <a:r>
              <a:rPr lang="en-US" sz="2200" dirty="0" smtClean="0"/>
              <a:t>Work together</a:t>
            </a:r>
          </a:p>
          <a:p>
            <a:endParaRPr lang="en-US" dirty="0"/>
          </a:p>
        </p:txBody>
      </p:sp>
      <p:sp>
        <p:nvSpPr>
          <p:cNvPr id="4" name="Content Placeholder 3"/>
          <p:cNvSpPr>
            <a:spLocks noGrp="1"/>
          </p:cNvSpPr>
          <p:nvPr>
            <p:ph sz="half" idx="2"/>
          </p:nvPr>
        </p:nvSpPr>
        <p:spPr>
          <a:xfrm>
            <a:off x="4722812" y="1447800"/>
            <a:ext cx="4040187" cy="5181600"/>
          </a:xfrm>
        </p:spPr>
        <p:txBody>
          <a:bodyPr>
            <a:normAutofit/>
          </a:bodyPr>
          <a:lstStyle/>
          <a:p>
            <a:pPr marL="4763" indent="-4763">
              <a:buNone/>
            </a:pPr>
            <a:r>
              <a:rPr lang="en-US" sz="1600" dirty="0" smtClean="0"/>
              <a:t>“It also depends if you can open up yourself to people and not just think like, ‘Oh, what if you join a group and you get the same grades?’ It’s all about competition, you know. A lot of the things that happen…are all about competition, getting the better A.” </a:t>
            </a:r>
          </a:p>
          <a:p>
            <a:pPr marL="4763" indent="-4763">
              <a:buNone/>
            </a:pPr>
            <a:r>
              <a:rPr lang="en-US" sz="1600" dirty="0" smtClean="0"/>
              <a:t>(Female student, PWI)</a:t>
            </a:r>
          </a:p>
          <a:p>
            <a:pPr marL="4763" indent="-4763">
              <a:buNone/>
            </a:pPr>
            <a:endParaRPr lang="en-US" sz="1600" dirty="0" smtClean="0"/>
          </a:p>
          <a:p>
            <a:pPr marL="4763" indent="-4763">
              <a:buNone/>
            </a:pPr>
            <a:r>
              <a:rPr lang="en-US" sz="1600" dirty="0" smtClean="0"/>
              <a:t>“There are [people] that are really competitive and I remember there was…we had to get a journal article and it was in the microfilm area and even though you don’t get to take it away from there, someone threw it away, so you couldn’t get it and you had to order it and have it sent down from another university.”</a:t>
            </a:r>
          </a:p>
          <a:p>
            <a:pPr marL="4763" indent="-4763">
              <a:buNone/>
            </a:pPr>
            <a:r>
              <a:rPr lang="en-US" sz="1600" dirty="0" smtClean="0"/>
              <a:t>(Male student, PWI)</a:t>
            </a:r>
          </a:p>
          <a:p>
            <a:endParaRPr lang="en-US" sz="1600" dirty="0" smtClean="0"/>
          </a:p>
          <a:p>
            <a:pPr marL="4763" indent="-4763">
              <a:buNone/>
            </a:pPr>
            <a:endParaRPr lang="en-US" sz="1600"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
            </a:r>
            <a:br>
              <a:rPr lang="en-US" dirty="0" smtClean="0"/>
            </a:br>
            <a:r>
              <a:rPr lang="en-US" dirty="0" smtClean="0"/>
              <a:t> Contextual Differences</a:t>
            </a:r>
            <a:endParaRPr lang="en-US" dirty="0"/>
          </a:p>
        </p:txBody>
      </p:sp>
      <p:sp>
        <p:nvSpPr>
          <p:cNvPr id="3" name="Content Placeholder 2"/>
          <p:cNvSpPr>
            <a:spLocks noGrp="1"/>
          </p:cNvSpPr>
          <p:nvPr>
            <p:ph sz="half" idx="1"/>
          </p:nvPr>
        </p:nvSpPr>
        <p:spPr/>
        <p:txBody>
          <a:bodyPr>
            <a:normAutofit fontScale="92500"/>
          </a:bodyPr>
          <a:lstStyle/>
          <a:p>
            <a:pPr>
              <a:buNone/>
            </a:pPr>
            <a:endParaRPr lang="en-US" dirty="0" smtClean="0"/>
          </a:p>
          <a:p>
            <a:pPr marL="463550" lvl="1" indent="-463550"/>
            <a:r>
              <a:rPr lang="en-US" i="1" dirty="0" smtClean="0"/>
              <a:t>Importance of getting noticed</a:t>
            </a:r>
          </a:p>
          <a:p>
            <a:pPr marL="863600" lvl="2" indent="-463550"/>
            <a:r>
              <a:rPr lang="en-US" dirty="0" smtClean="0"/>
              <a:t>Not just being a #</a:t>
            </a:r>
          </a:p>
          <a:p>
            <a:pPr marL="863600" lvl="2" indent="-463550"/>
            <a:r>
              <a:rPr lang="en-US" dirty="0" smtClean="0"/>
              <a:t>Personal attention</a:t>
            </a:r>
          </a:p>
          <a:p>
            <a:pPr marL="863600" lvl="2" indent="-463550"/>
            <a:endParaRPr lang="en-US" dirty="0" smtClean="0"/>
          </a:p>
          <a:p>
            <a:pPr marL="463550" lvl="1" indent="-463550"/>
            <a:r>
              <a:rPr lang="en-US" i="1" dirty="0" smtClean="0"/>
              <a:t>Ethic of care</a:t>
            </a:r>
          </a:p>
          <a:p>
            <a:pPr marL="863600" lvl="2" indent="-463550"/>
            <a:r>
              <a:rPr lang="en-US" dirty="0" smtClean="0"/>
              <a:t>Students</a:t>
            </a:r>
          </a:p>
          <a:p>
            <a:pPr marL="863600" lvl="2" indent="-463550"/>
            <a:r>
              <a:rPr lang="en-US" dirty="0" smtClean="0"/>
              <a:t>Faculty</a:t>
            </a:r>
          </a:p>
          <a:p>
            <a:pPr marL="863600" lvl="2" indent="-463550"/>
            <a:endParaRPr lang="en-US" dirty="0" smtClean="0"/>
          </a:p>
        </p:txBody>
      </p:sp>
      <p:sp>
        <p:nvSpPr>
          <p:cNvPr id="4" name="Content Placeholder 3"/>
          <p:cNvSpPr>
            <a:spLocks noGrp="1"/>
          </p:cNvSpPr>
          <p:nvPr>
            <p:ph sz="half" idx="2"/>
          </p:nvPr>
        </p:nvSpPr>
        <p:spPr/>
        <p:txBody>
          <a:bodyPr>
            <a:normAutofit fontScale="92500"/>
          </a:bodyPr>
          <a:lstStyle/>
          <a:p>
            <a:pPr marL="4763" indent="-4763">
              <a:buNone/>
            </a:pPr>
            <a:r>
              <a:rPr lang="en-US" sz="2200" dirty="0" smtClean="0"/>
              <a:t>“It seems like here, the people have a mentality…like the sharing mentality, so if you’re not…if you don’t share or if you’re not…if you’re thinking about number one, they kind of shun to the side. I mean, because everyone else is in the group and you’re…you think you can work better on your own, we’ll let you work on your own. That’s how it is here.” </a:t>
            </a:r>
          </a:p>
          <a:p>
            <a:pPr marL="4763" indent="-4763">
              <a:buNone/>
            </a:pPr>
            <a:r>
              <a:rPr lang="en-US" sz="2200" dirty="0" smtClean="0"/>
              <a:t>(Female student, HBCU)</a:t>
            </a:r>
          </a:p>
          <a:p>
            <a:endParaRPr lang="en-US" dirty="0" smtClean="0"/>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Grades vs. Learning</a:t>
            </a:r>
            <a:br>
              <a:rPr lang="en-US" dirty="0" smtClean="0"/>
            </a:br>
            <a:endParaRPr lang="en-US" dirty="0"/>
          </a:p>
        </p:txBody>
      </p:sp>
      <p:sp>
        <p:nvSpPr>
          <p:cNvPr id="3" name="Content Placeholder 2"/>
          <p:cNvSpPr>
            <a:spLocks noGrp="1"/>
          </p:cNvSpPr>
          <p:nvPr>
            <p:ph sz="half" idx="1"/>
          </p:nvPr>
        </p:nvSpPr>
        <p:spPr>
          <a:xfrm>
            <a:off x="838200" y="1447800"/>
            <a:ext cx="4038600" cy="4038600"/>
          </a:xfrm>
        </p:spPr>
        <p:txBody>
          <a:bodyPr>
            <a:normAutofit fontScale="47500" lnSpcReduction="20000"/>
          </a:bodyPr>
          <a:lstStyle/>
          <a:p>
            <a:pPr>
              <a:buNone/>
            </a:pPr>
            <a:endParaRPr lang="en-US" i="1" dirty="0" smtClean="0"/>
          </a:p>
          <a:p>
            <a:pPr>
              <a:buNone/>
            </a:pPr>
            <a:endParaRPr lang="en-US" i="1" dirty="0" smtClean="0"/>
          </a:p>
          <a:p>
            <a:pPr marL="463550" lvl="1" indent="-463550"/>
            <a:r>
              <a:rPr lang="en-US" sz="5100" i="1" dirty="0" smtClean="0"/>
              <a:t>Pre-meds as intensely competitive</a:t>
            </a:r>
          </a:p>
          <a:p>
            <a:pPr marL="463550" lvl="1" indent="-463550"/>
            <a:endParaRPr lang="en-US" sz="5100" i="1" dirty="0" smtClean="0"/>
          </a:p>
          <a:p>
            <a:pPr marL="463550" lvl="1" indent="-463550"/>
            <a:r>
              <a:rPr lang="en-US" sz="5100" i="1" dirty="0" smtClean="0"/>
              <a:t>Gate-keeper courses</a:t>
            </a:r>
          </a:p>
          <a:p>
            <a:pPr marL="463550" lvl="1" indent="-463550"/>
            <a:endParaRPr lang="en-US" sz="5100" i="1" dirty="0" smtClean="0"/>
          </a:p>
          <a:p>
            <a:pPr marL="463550" lvl="1" indent="-463550"/>
            <a:r>
              <a:rPr lang="en-US" sz="5100" i="1" dirty="0" smtClean="0"/>
              <a:t>Rote memorization vs. learning</a:t>
            </a:r>
          </a:p>
          <a:p>
            <a:pPr marL="463550" lvl="1" indent="-463550"/>
            <a:endParaRPr lang="en-US" sz="5100" i="1" dirty="0" smtClean="0"/>
          </a:p>
          <a:p>
            <a:pPr marL="463550" lvl="1" indent="-463550"/>
            <a:r>
              <a:rPr lang="en-US" sz="5100" i="1" dirty="0" smtClean="0"/>
              <a:t>Faculty emphasis on grades</a:t>
            </a:r>
          </a:p>
          <a:p>
            <a:endParaRPr lang="en-US" dirty="0"/>
          </a:p>
        </p:txBody>
      </p:sp>
      <p:sp>
        <p:nvSpPr>
          <p:cNvPr id="4" name="Content Placeholder 3"/>
          <p:cNvSpPr>
            <a:spLocks noGrp="1"/>
          </p:cNvSpPr>
          <p:nvPr>
            <p:ph sz="half" idx="2"/>
          </p:nvPr>
        </p:nvSpPr>
        <p:spPr>
          <a:xfrm>
            <a:off x="4419600" y="1371600"/>
            <a:ext cx="4495800" cy="5257800"/>
          </a:xfrm>
        </p:spPr>
        <p:txBody>
          <a:bodyPr>
            <a:noAutofit/>
          </a:bodyPr>
          <a:lstStyle/>
          <a:p>
            <a:pPr marL="4763" indent="-4763">
              <a:buNone/>
            </a:pPr>
            <a:r>
              <a:rPr lang="en-US" sz="1600" dirty="0" smtClean="0"/>
              <a:t>“It’s really hard when you’re studying with competitive people. It puts too much pressure on your when you’re not trying to understand the material because you like it, you’re trying just to ace the class, so it’s not that desire to learn, but the desire to get a better grade, and sometimes you kind of just have to step back from it and try to see why you’re doing what you’re doing, not just to get the grade, but to really understand the material so you can later apply it.”</a:t>
            </a:r>
          </a:p>
          <a:p>
            <a:pPr marL="4763" indent="-4763">
              <a:buNone/>
            </a:pPr>
            <a:r>
              <a:rPr lang="en-US" sz="1600" dirty="0" smtClean="0"/>
              <a:t>(Female student, PWI)</a:t>
            </a:r>
          </a:p>
          <a:p>
            <a:pPr marL="4763" indent="-4763">
              <a:buNone/>
            </a:pPr>
            <a:endParaRPr lang="en-US" sz="1600" dirty="0" smtClean="0"/>
          </a:p>
          <a:p>
            <a:pPr marL="4763" indent="-4763">
              <a:buNone/>
            </a:pPr>
            <a:r>
              <a:rPr lang="en-US" sz="1600" dirty="0" smtClean="0"/>
              <a:t>“I know my mentor’s always like…I don’t know, like trying to motivate us and I think one way he seeks to motivate us is to kind of be like, ‘Don’t you want to be better than so-and-so,’ and you kind of do get that feeling.</a:t>
            </a:r>
          </a:p>
          <a:p>
            <a:pPr>
              <a:buNone/>
            </a:pPr>
            <a:r>
              <a:rPr lang="en-US" sz="1600" dirty="0" smtClean="0"/>
              <a:t>(Female student, HSI)</a:t>
            </a:r>
            <a:endParaRPr lang="en-US" sz="16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Mitigating Power of Undergraduate Research Programs</a:t>
            </a:r>
            <a:endParaRPr lang="en-US" dirty="0"/>
          </a:p>
        </p:txBody>
      </p:sp>
      <p:sp>
        <p:nvSpPr>
          <p:cNvPr id="3" name="Content Placeholder 2"/>
          <p:cNvSpPr>
            <a:spLocks noGrp="1"/>
          </p:cNvSpPr>
          <p:nvPr>
            <p:ph idx="1"/>
          </p:nvPr>
        </p:nvSpPr>
        <p:spPr/>
        <p:txBody>
          <a:bodyPr/>
          <a:lstStyle/>
          <a:p>
            <a:endParaRPr lang="en-US" dirty="0" smtClean="0"/>
          </a:p>
          <a:p>
            <a:r>
              <a:rPr lang="en-US" dirty="0" smtClean="0"/>
              <a:t>Provided:</a:t>
            </a:r>
          </a:p>
          <a:p>
            <a:pPr lvl="1"/>
            <a:r>
              <a:rPr lang="en-US" i="1" dirty="0" smtClean="0"/>
              <a:t>Smaller scale faculty interactions</a:t>
            </a:r>
          </a:p>
          <a:p>
            <a:pPr lvl="1"/>
            <a:r>
              <a:rPr lang="en-US" i="1" dirty="0" smtClean="0"/>
              <a:t>Peer networks</a:t>
            </a:r>
          </a:p>
          <a:p>
            <a:pPr lvl="1"/>
            <a:r>
              <a:rPr lang="en-US" i="1" dirty="0" smtClean="0"/>
              <a:t>Sense of community</a:t>
            </a:r>
          </a:p>
          <a:p>
            <a:pPr lvl="1"/>
            <a:endParaRPr lang="en-US" i="1" dirty="0" smtClean="0"/>
          </a:p>
          <a:p>
            <a:pPr lvl="1"/>
            <a:endParaRPr lang="en-US" i="1" dirty="0" smtClean="0"/>
          </a:p>
          <a:p>
            <a:pPr lvl="1">
              <a:buNone/>
            </a:pP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Implications</a:t>
            </a:r>
            <a:endParaRPr lang="en-US" dirty="0"/>
          </a:p>
        </p:txBody>
      </p:sp>
      <p:sp>
        <p:nvSpPr>
          <p:cNvPr id="3" name="Content Placeholder 2"/>
          <p:cNvSpPr>
            <a:spLocks noGrp="1"/>
          </p:cNvSpPr>
          <p:nvPr>
            <p:ph idx="1"/>
          </p:nvPr>
        </p:nvSpPr>
        <p:spPr/>
        <p:txBody>
          <a:bodyPr/>
          <a:lstStyle/>
          <a:p>
            <a:r>
              <a:rPr lang="en-US" dirty="0" smtClean="0"/>
              <a:t>Intimidation in class fosters a greater sense of competition</a:t>
            </a:r>
          </a:p>
          <a:p>
            <a:r>
              <a:rPr lang="en-US" dirty="0" smtClean="0"/>
              <a:t>Academic competition extends out of class to students’ studying behaviors and strategies</a:t>
            </a:r>
          </a:p>
          <a:p>
            <a:r>
              <a:rPr lang="en-US" dirty="0" smtClean="0"/>
              <a:t>Institutional context shapes how students perceive and experience competition</a:t>
            </a:r>
          </a:p>
          <a:p>
            <a:r>
              <a:rPr lang="en-US" dirty="0" smtClean="0"/>
              <a:t>Future research needed to further examine grading practices, pedagogy and environment of introductory science</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Activity</a:t>
            </a:r>
            <a:endParaRPr lang="en-US" dirty="0"/>
          </a:p>
        </p:txBody>
      </p:sp>
      <p:sp>
        <p:nvSpPr>
          <p:cNvPr id="3" name="Content Placeholder 2"/>
          <p:cNvSpPr>
            <a:spLocks noGrp="1"/>
          </p:cNvSpPr>
          <p:nvPr>
            <p:ph idx="1"/>
          </p:nvPr>
        </p:nvSpPr>
        <p:spPr/>
        <p:txBody>
          <a:bodyPr/>
          <a:lstStyle/>
          <a:p>
            <a:r>
              <a:rPr lang="en-US" dirty="0" smtClean="0"/>
              <a:t>Given the themes and challenges we just presented… please discuss in small groups how these issues affect your individual campuses and develop a list of recommendations for your respective institutions.  A spokesperson from each group will share you list with the rest of the participants.</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9"/>
          <p:cNvSpPr>
            <a:spLocks noChangeArrowheads="1"/>
          </p:cNvSpPr>
          <p:nvPr/>
        </p:nvSpPr>
        <p:spPr bwMode="auto">
          <a:xfrm>
            <a:off x="7924800" y="5895975"/>
            <a:ext cx="914400" cy="838200"/>
          </a:xfrm>
          <a:prstGeom prst="rect">
            <a:avLst/>
          </a:prstGeom>
          <a:solidFill>
            <a:schemeClr val="bg1"/>
          </a:solidFill>
          <a:ln w="9525" algn="ctr">
            <a:noFill/>
            <a:miter lim="800000"/>
            <a:headEnd/>
            <a:tailEnd/>
          </a:ln>
        </p:spPr>
        <p:txBody>
          <a:bodyPr wrap="none" anchor="ctr">
            <a:spAutoFit/>
          </a:bodyPr>
          <a:lstStyle/>
          <a:p>
            <a:endParaRPr lang="en-US"/>
          </a:p>
        </p:txBody>
      </p:sp>
      <p:sp>
        <p:nvSpPr>
          <p:cNvPr id="22531" name="Rectangle 2"/>
          <p:cNvSpPr>
            <a:spLocks noGrp="1" noChangeArrowheads="1"/>
          </p:cNvSpPr>
          <p:nvPr>
            <p:ph type="title"/>
          </p:nvPr>
        </p:nvSpPr>
        <p:spPr/>
        <p:txBody>
          <a:bodyPr/>
          <a:lstStyle/>
          <a:p>
            <a:pPr eaLnBrk="1" hangingPunct="1"/>
            <a:r>
              <a:rPr lang="en-US" smtClean="0"/>
              <a:t>Contact Information</a:t>
            </a:r>
          </a:p>
        </p:txBody>
      </p:sp>
      <p:sp>
        <p:nvSpPr>
          <p:cNvPr id="22532" name="Rectangle 3"/>
          <p:cNvSpPr>
            <a:spLocks noGrp="1" noChangeArrowheads="1"/>
          </p:cNvSpPr>
          <p:nvPr>
            <p:ph type="body" idx="1"/>
          </p:nvPr>
        </p:nvSpPr>
        <p:spPr>
          <a:xfrm>
            <a:off x="228600" y="5638800"/>
            <a:ext cx="8686800" cy="990600"/>
          </a:xfrm>
        </p:spPr>
        <p:txBody>
          <a:bodyPr/>
          <a:lstStyle/>
          <a:p>
            <a:pPr algn="ctr" eaLnBrk="1" hangingPunct="1">
              <a:lnSpc>
                <a:spcPct val="80000"/>
              </a:lnSpc>
              <a:buFont typeface="Wingdings" pitchFamily="2" charset="2"/>
              <a:buNone/>
            </a:pPr>
            <a:r>
              <a:rPr lang="en-US" sz="1600" smtClean="0"/>
              <a:t>Acknowledgments: This study was made possible by the support of the National Institute of General Medical Sciences, NIH Grant Numbers 1 R01 GMO71968-01 and R01 GMO71968-05 as well as the National Science Foundation, NSF Grant Number 0757076. This independent research and the views expressed here do not indicate endorsement by the sponsors.</a:t>
            </a:r>
          </a:p>
        </p:txBody>
      </p:sp>
      <p:sp>
        <p:nvSpPr>
          <p:cNvPr id="22533" name="Rectangle 4"/>
          <p:cNvSpPr>
            <a:spLocks noChangeArrowheads="1"/>
          </p:cNvSpPr>
          <p:nvPr/>
        </p:nvSpPr>
        <p:spPr bwMode="auto">
          <a:xfrm>
            <a:off x="190500" y="4114799"/>
            <a:ext cx="8763000" cy="1371601"/>
          </a:xfrm>
          <a:prstGeom prst="rect">
            <a:avLst/>
          </a:prstGeom>
          <a:noFill/>
          <a:ln w="9525">
            <a:noFill/>
            <a:miter lim="800000"/>
            <a:headEnd/>
            <a:tailEnd/>
          </a:ln>
        </p:spPr>
        <p:txBody>
          <a:bodyPr/>
          <a:lstStyle/>
          <a:p>
            <a:pPr marL="342900" indent="-342900" algn="ctr" eaLnBrk="1" hangingPunct="1">
              <a:spcBef>
                <a:spcPct val="20000"/>
              </a:spcBef>
              <a:buClr>
                <a:schemeClr val="tx2"/>
              </a:buClr>
              <a:buSzPct val="70000"/>
              <a:buFont typeface="Wingdings" pitchFamily="2" charset="2"/>
              <a:buNone/>
            </a:pPr>
            <a:r>
              <a:rPr lang="en-US" sz="2000" dirty="0" smtClean="0"/>
              <a:t>Papers </a:t>
            </a:r>
            <a:r>
              <a:rPr lang="en-US" sz="2000" dirty="0"/>
              <a:t>and reports </a:t>
            </a:r>
            <a:r>
              <a:rPr lang="en-US" sz="2000" dirty="0" smtClean="0"/>
              <a:t>are available </a:t>
            </a:r>
            <a:r>
              <a:rPr lang="en-US" sz="2000" dirty="0"/>
              <a:t>for </a:t>
            </a:r>
            <a:r>
              <a:rPr lang="en-US" sz="2000" dirty="0" smtClean="0"/>
              <a:t>download at: </a:t>
            </a:r>
            <a:endParaRPr lang="en-US" sz="2000" dirty="0"/>
          </a:p>
          <a:p>
            <a:pPr marL="342900" indent="-342900" algn="ctr" eaLnBrk="1" hangingPunct="1">
              <a:spcBef>
                <a:spcPct val="20000"/>
              </a:spcBef>
              <a:buClr>
                <a:schemeClr val="tx2"/>
              </a:buClr>
              <a:buSzPct val="70000"/>
              <a:buFont typeface="Wingdings" pitchFamily="2" charset="2"/>
              <a:buNone/>
            </a:pPr>
            <a:r>
              <a:rPr lang="en-US" sz="2400" dirty="0"/>
              <a:t>http://heri.ucla.edu/nih</a:t>
            </a:r>
            <a:endParaRPr lang="en-US" sz="2000" dirty="0"/>
          </a:p>
          <a:p>
            <a:pPr marL="342900" indent="-342900" algn="ctr" eaLnBrk="1" hangingPunct="1">
              <a:spcBef>
                <a:spcPct val="20000"/>
              </a:spcBef>
              <a:buClr>
                <a:schemeClr val="tx2"/>
              </a:buClr>
              <a:buSzPct val="70000"/>
              <a:buFont typeface="Wingdings" pitchFamily="2" charset="2"/>
              <a:buNone/>
            </a:pPr>
            <a:r>
              <a:rPr lang="en-US" sz="2000" dirty="0"/>
              <a:t>Project e-mail: </a:t>
            </a:r>
            <a:r>
              <a:rPr lang="en-US" sz="2000" dirty="0">
                <a:solidFill>
                  <a:srgbClr val="003399"/>
                </a:solidFill>
              </a:rPr>
              <a:t>herinih@ucla.edu</a:t>
            </a:r>
          </a:p>
        </p:txBody>
      </p:sp>
      <p:sp>
        <p:nvSpPr>
          <p:cNvPr id="22534" name="Rectangle 5"/>
          <p:cNvSpPr>
            <a:spLocks noChangeArrowheads="1"/>
          </p:cNvSpPr>
          <p:nvPr/>
        </p:nvSpPr>
        <p:spPr bwMode="auto">
          <a:xfrm>
            <a:off x="990600" y="1362075"/>
            <a:ext cx="2438400" cy="1076325"/>
          </a:xfrm>
          <a:prstGeom prst="rect">
            <a:avLst/>
          </a:prstGeom>
          <a:noFill/>
          <a:ln w="9525">
            <a:noFill/>
            <a:miter lim="800000"/>
            <a:headEnd/>
            <a:tailEnd/>
          </a:ln>
        </p:spPr>
        <p:txBody>
          <a:bodyPr tIns="91440"/>
          <a:lstStyle/>
          <a:p>
            <a:pPr marL="342900" indent="-342900" eaLnBrk="1" hangingPunct="1">
              <a:lnSpc>
                <a:spcPct val="80000"/>
              </a:lnSpc>
              <a:spcBef>
                <a:spcPct val="20000"/>
              </a:spcBef>
              <a:buClr>
                <a:schemeClr val="tx2"/>
              </a:buClr>
              <a:buSzPct val="70000"/>
              <a:buFont typeface="Wingdings" pitchFamily="2" charset="2"/>
              <a:buNone/>
            </a:pPr>
            <a:r>
              <a:rPr lang="en-US" sz="1800" dirty="0">
                <a:solidFill>
                  <a:srgbClr val="21324D"/>
                </a:solidFill>
              </a:rPr>
              <a:t>Faculty and Co-PIs:</a:t>
            </a:r>
          </a:p>
          <a:p>
            <a:pPr marL="342900" indent="-342900" eaLnBrk="1" hangingPunct="1">
              <a:lnSpc>
                <a:spcPct val="80000"/>
              </a:lnSpc>
              <a:spcBef>
                <a:spcPct val="20000"/>
              </a:spcBef>
              <a:buClr>
                <a:schemeClr val="tx2"/>
              </a:buClr>
              <a:buSzPct val="70000"/>
              <a:buFont typeface="Wingdings" pitchFamily="2" charset="2"/>
              <a:buNone/>
            </a:pPr>
            <a:r>
              <a:rPr lang="en-US" sz="1800" b="1" dirty="0"/>
              <a:t>Sylvia </a:t>
            </a:r>
            <a:r>
              <a:rPr lang="en-US" sz="1800" b="1" dirty="0" err="1"/>
              <a:t>Hurtado</a:t>
            </a:r>
            <a:endParaRPr lang="en-US" sz="1800" b="1" dirty="0"/>
          </a:p>
          <a:p>
            <a:pPr marL="342900" indent="-342900" eaLnBrk="1" hangingPunct="1">
              <a:lnSpc>
                <a:spcPct val="80000"/>
              </a:lnSpc>
              <a:spcBef>
                <a:spcPct val="20000"/>
              </a:spcBef>
              <a:buClr>
                <a:schemeClr val="tx2"/>
              </a:buClr>
              <a:buSzPct val="70000"/>
              <a:buFont typeface="Wingdings" pitchFamily="2" charset="2"/>
              <a:buNone/>
            </a:pPr>
            <a:r>
              <a:rPr lang="en-US" sz="1800" b="1" dirty="0"/>
              <a:t>Mitchell Chang</a:t>
            </a:r>
          </a:p>
          <a:p>
            <a:pPr marL="342900" indent="-342900" eaLnBrk="1" hangingPunct="1">
              <a:lnSpc>
                <a:spcPct val="80000"/>
              </a:lnSpc>
              <a:spcBef>
                <a:spcPct val="20000"/>
              </a:spcBef>
              <a:buClr>
                <a:schemeClr val="tx2"/>
              </a:buClr>
              <a:buSzPct val="70000"/>
              <a:buFont typeface="Wingdings" pitchFamily="2" charset="2"/>
              <a:buNone/>
            </a:pPr>
            <a:endParaRPr lang="en-US" sz="2000" u="sng" dirty="0"/>
          </a:p>
          <a:p>
            <a:pPr marL="342900" indent="-342900" eaLnBrk="1" hangingPunct="1">
              <a:lnSpc>
                <a:spcPct val="80000"/>
              </a:lnSpc>
              <a:spcBef>
                <a:spcPct val="20000"/>
              </a:spcBef>
              <a:buClr>
                <a:schemeClr val="tx2"/>
              </a:buClr>
              <a:buSzPct val="70000"/>
              <a:buFont typeface="Wingdings" pitchFamily="2" charset="2"/>
              <a:buNone/>
            </a:pPr>
            <a:endParaRPr lang="en-US" sz="2000" u="sng" dirty="0"/>
          </a:p>
        </p:txBody>
      </p:sp>
      <p:sp>
        <p:nvSpPr>
          <p:cNvPr id="22535" name="Rectangle 6"/>
          <p:cNvSpPr>
            <a:spLocks noChangeArrowheads="1"/>
          </p:cNvSpPr>
          <p:nvPr/>
        </p:nvSpPr>
        <p:spPr bwMode="auto">
          <a:xfrm>
            <a:off x="3810000" y="2895600"/>
            <a:ext cx="1957473" cy="994230"/>
          </a:xfrm>
          <a:prstGeom prst="rect">
            <a:avLst/>
          </a:prstGeom>
          <a:noFill/>
          <a:ln w="9525">
            <a:noFill/>
            <a:miter lim="800000"/>
            <a:headEnd/>
            <a:tailEnd/>
          </a:ln>
        </p:spPr>
        <p:txBody>
          <a:bodyPr/>
          <a:lstStyle/>
          <a:p>
            <a:pPr marL="342900" indent="-342900" eaLnBrk="1" hangingPunct="1">
              <a:lnSpc>
                <a:spcPct val="80000"/>
              </a:lnSpc>
              <a:spcBef>
                <a:spcPct val="20000"/>
              </a:spcBef>
              <a:buClr>
                <a:schemeClr val="tx2"/>
              </a:buClr>
              <a:buSzPct val="70000"/>
            </a:pPr>
            <a:r>
              <a:rPr lang="en-US" sz="1800" dirty="0" smtClean="0"/>
              <a:t>Monica Lin</a:t>
            </a:r>
          </a:p>
          <a:p>
            <a:pPr marL="342900" indent="-342900" eaLnBrk="1" hangingPunct="1">
              <a:lnSpc>
                <a:spcPct val="80000"/>
              </a:lnSpc>
              <a:spcBef>
                <a:spcPct val="20000"/>
              </a:spcBef>
              <a:buClr>
                <a:schemeClr val="tx2"/>
              </a:buClr>
              <a:buSzPct val="70000"/>
              <a:buFont typeface="Wingdings" pitchFamily="2" charset="2"/>
              <a:buNone/>
            </a:pPr>
            <a:r>
              <a:rPr lang="en-US" sz="1800" dirty="0" smtClean="0"/>
              <a:t>Gina Garcia</a:t>
            </a:r>
          </a:p>
          <a:p>
            <a:pPr marL="342900" indent="-342900" eaLnBrk="1" hangingPunct="1">
              <a:lnSpc>
                <a:spcPct val="80000"/>
              </a:lnSpc>
              <a:spcBef>
                <a:spcPct val="20000"/>
              </a:spcBef>
              <a:buClr>
                <a:schemeClr val="tx2"/>
              </a:buClr>
              <a:buSzPct val="70000"/>
              <a:buFont typeface="Wingdings" pitchFamily="2" charset="2"/>
              <a:buNone/>
            </a:pPr>
            <a:r>
              <a:rPr lang="en-US" sz="1800" dirty="0" err="1" smtClean="0"/>
              <a:t>Felisha</a:t>
            </a:r>
            <a:r>
              <a:rPr lang="en-US" sz="1800" dirty="0" smtClean="0"/>
              <a:t> Herrera</a:t>
            </a:r>
            <a:endParaRPr lang="en-US" sz="1800" u="sng" dirty="0"/>
          </a:p>
        </p:txBody>
      </p:sp>
      <p:sp>
        <p:nvSpPr>
          <p:cNvPr id="22536" name="Rectangle 7"/>
          <p:cNvSpPr>
            <a:spLocks noChangeArrowheads="1"/>
          </p:cNvSpPr>
          <p:nvPr/>
        </p:nvSpPr>
        <p:spPr bwMode="auto">
          <a:xfrm>
            <a:off x="3505200" y="1362075"/>
            <a:ext cx="2895600" cy="923330"/>
          </a:xfrm>
          <a:prstGeom prst="rect">
            <a:avLst/>
          </a:prstGeom>
          <a:noFill/>
          <a:ln w="9525">
            <a:noFill/>
            <a:miter lim="800000"/>
            <a:headEnd/>
            <a:tailEnd/>
          </a:ln>
        </p:spPr>
        <p:txBody>
          <a:bodyPr>
            <a:spAutoFit/>
          </a:bodyPr>
          <a:lstStyle/>
          <a:p>
            <a:r>
              <a:rPr lang="en-US" sz="1800" dirty="0" smtClean="0">
                <a:solidFill>
                  <a:srgbClr val="21324D"/>
                </a:solidFill>
              </a:rPr>
              <a:t>Postdoctoral Scholars:</a:t>
            </a:r>
          </a:p>
          <a:p>
            <a:r>
              <a:rPr lang="en-US" sz="1800" dirty="0" smtClean="0"/>
              <a:t>Kevin Eagan</a:t>
            </a:r>
          </a:p>
          <a:p>
            <a:r>
              <a:rPr lang="en-US" sz="1800" dirty="0" smtClean="0"/>
              <a:t>Josephine </a:t>
            </a:r>
            <a:r>
              <a:rPr lang="en-US" sz="1800" dirty="0" err="1" smtClean="0"/>
              <a:t>Gasiewski</a:t>
            </a:r>
            <a:endParaRPr lang="en-US" sz="1800" dirty="0" smtClean="0"/>
          </a:p>
        </p:txBody>
      </p:sp>
      <p:sp>
        <p:nvSpPr>
          <p:cNvPr id="12" name="Rectangle 11"/>
          <p:cNvSpPr/>
          <p:nvPr/>
        </p:nvSpPr>
        <p:spPr>
          <a:xfrm>
            <a:off x="6553200" y="1362075"/>
            <a:ext cx="2438400" cy="646331"/>
          </a:xfrm>
          <a:prstGeom prst="rect">
            <a:avLst/>
          </a:prstGeom>
        </p:spPr>
        <p:txBody>
          <a:bodyPr wrap="square">
            <a:spAutoFit/>
          </a:bodyPr>
          <a:lstStyle/>
          <a:p>
            <a:r>
              <a:rPr lang="en-US" sz="1800" dirty="0" smtClean="0">
                <a:solidFill>
                  <a:srgbClr val="21324D"/>
                </a:solidFill>
              </a:rPr>
              <a:t>Administrative Staff:</a:t>
            </a:r>
          </a:p>
          <a:p>
            <a:r>
              <a:rPr lang="en-US" sz="1800" dirty="0" smtClean="0"/>
              <a:t>Aaron Pearl</a:t>
            </a:r>
            <a:endParaRPr lang="en-US" sz="1800" dirty="0"/>
          </a:p>
        </p:txBody>
      </p:sp>
      <p:sp>
        <p:nvSpPr>
          <p:cNvPr id="13" name="Rectangle 12"/>
          <p:cNvSpPr/>
          <p:nvPr/>
        </p:nvSpPr>
        <p:spPr>
          <a:xfrm>
            <a:off x="990600" y="2590800"/>
            <a:ext cx="3886200" cy="1144929"/>
          </a:xfrm>
          <a:prstGeom prst="rect">
            <a:avLst/>
          </a:prstGeom>
        </p:spPr>
        <p:txBody>
          <a:bodyPr wrap="square">
            <a:spAutoFit/>
          </a:bodyPr>
          <a:lstStyle/>
          <a:p>
            <a:pPr marL="342900" indent="-342900" eaLnBrk="1" hangingPunct="1">
              <a:lnSpc>
                <a:spcPct val="80000"/>
              </a:lnSpc>
              <a:spcBef>
                <a:spcPct val="20000"/>
              </a:spcBef>
              <a:buClr>
                <a:schemeClr val="tx2"/>
              </a:buClr>
              <a:buSzPct val="70000"/>
              <a:buFont typeface="Wingdings" pitchFamily="2" charset="2"/>
              <a:buNone/>
            </a:pPr>
            <a:r>
              <a:rPr lang="en-US" sz="1800" dirty="0" smtClean="0">
                <a:solidFill>
                  <a:srgbClr val="21324D"/>
                </a:solidFill>
              </a:rPr>
              <a:t>Graduate Research Assistants:</a:t>
            </a:r>
            <a:endParaRPr lang="en-US" sz="1800" dirty="0" smtClean="0"/>
          </a:p>
          <a:p>
            <a:pPr marL="342900" indent="-342900" eaLnBrk="1" hangingPunct="1">
              <a:lnSpc>
                <a:spcPct val="80000"/>
              </a:lnSpc>
              <a:spcBef>
                <a:spcPct val="20000"/>
              </a:spcBef>
              <a:buClr>
                <a:schemeClr val="tx2"/>
              </a:buClr>
              <a:buSzPct val="70000"/>
              <a:buFont typeface="Wingdings" pitchFamily="2" charset="2"/>
              <a:buNone/>
            </a:pPr>
            <a:r>
              <a:rPr lang="en-US" sz="1800" dirty="0" smtClean="0"/>
              <a:t>Christopher Newman</a:t>
            </a:r>
          </a:p>
          <a:p>
            <a:pPr marL="342900" indent="-342900" eaLnBrk="1" hangingPunct="1">
              <a:lnSpc>
                <a:spcPct val="80000"/>
              </a:lnSpc>
              <a:spcBef>
                <a:spcPct val="20000"/>
              </a:spcBef>
              <a:buClr>
                <a:schemeClr val="tx2"/>
              </a:buClr>
              <a:buSzPct val="70000"/>
              <a:buFont typeface="Wingdings" pitchFamily="2" charset="2"/>
              <a:buNone/>
            </a:pPr>
            <a:r>
              <a:rPr lang="en-US" sz="1800" dirty="0" smtClean="0"/>
              <a:t>Minh Tran</a:t>
            </a:r>
          </a:p>
          <a:p>
            <a:pPr marL="342900" indent="-342900" eaLnBrk="1" hangingPunct="1">
              <a:lnSpc>
                <a:spcPct val="80000"/>
              </a:lnSpc>
              <a:spcBef>
                <a:spcPct val="20000"/>
              </a:spcBef>
              <a:buClr>
                <a:schemeClr val="tx2"/>
              </a:buClr>
              <a:buSzPct val="70000"/>
              <a:buFont typeface="Wingdings" pitchFamily="2" charset="2"/>
              <a:buNone/>
            </a:pPr>
            <a:r>
              <a:rPr lang="en-US" sz="1800" dirty="0" smtClean="0"/>
              <a:t>Jessica </a:t>
            </a:r>
            <a:r>
              <a:rPr lang="en-US" sz="1800" dirty="0" err="1" smtClean="0"/>
              <a:t>Sharkness</a:t>
            </a:r>
            <a:endParaRPr lang="en-US" sz="1800" dirty="0"/>
          </a:p>
        </p:txBody>
      </p:sp>
      <p:sp>
        <p:nvSpPr>
          <p:cNvPr id="14" name="Rectangle 13"/>
          <p:cNvSpPr/>
          <p:nvPr/>
        </p:nvSpPr>
        <p:spPr>
          <a:xfrm>
            <a:off x="5814927" y="3044370"/>
            <a:ext cx="1915909" cy="590931"/>
          </a:xfrm>
          <a:prstGeom prst="rect">
            <a:avLst/>
          </a:prstGeom>
        </p:spPr>
        <p:txBody>
          <a:bodyPr wrap="none">
            <a:spAutoFit/>
          </a:bodyPr>
          <a:lstStyle/>
          <a:p>
            <a:pPr marL="342900" indent="-342900" eaLnBrk="1" hangingPunct="1">
              <a:lnSpc>
                <a:spcPct val="80000"/>
              </a:lnSpc>
              <a:spcBef>
                <a:spcPct val="20000"/>
              </a:spcBef>
              <a:buClr>
                <a:schemeClr val="tx2"/>
              </a:buClr>
              <a:buSzPct val="70000"/>
              <a:buFont typeface="Wingdings" pitchFamily="2" charset="2"/>
              <a:buNone/>
            </a:pPr>
            <a:r>
              <a:rPr lang="en-US" sz="1800" dirty="0" smtClean="0"/>
              <a:t>Cindy </a:t>
            </a:r>
            <a:r>
              <a:rPr lang="en-US" sz="1800" dirty="0" err="1" smtClean="0"/>
              <a:t>Mosqueda</a:t>
            </a:r>
            <a:endParaRPr lang="en-US" sz="1800" u="sng" dirty="0" smtClean="0"/>
          </a:p>
          <a:p>
            <a:r>
              <a:rPr lang="en-US" sz="1800" dirty="0" smtClean="0"/>
              <a:t>Juan </a:t>
            </a:r>
            <a:r>
              <a:rPr lang="en-US" sz="1800" dirty="0" err="1" smtClean="0"/>
              <a:t>Garibay</a:t>
            </a:r>
            <a:endParaRPr lang="en-US" sz="1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clipse">
  <a:themeElements>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Eclips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defRPr>
        </a:defPPr>
      </a:lstStyle>
    </a:lnDef>
  </a:objectDefaults>
  <a:extraClrSchemeLst>
    <a:extraClrScheme>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lip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Eclip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Eclips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Eclips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Eclips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Eclips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Eclips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Eclips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Eclips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TFS2008a</Template>
  <TotalTime>11374</TotalTime>
  <Words>1388</Words>
  <Application>Microsoft Office PowerPoint</Application>
  <PresentationFormat>On-screen Show (4:3)</PresentationFormat>
  <Paragraphs>238</Paragraphs>
  <Slides>21</Slides>
  <Notes>20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Eclipse</vt:lpstr>
      <vt:lpstr>Race to the Top: Examining Predictors of Competition among First-Year Science Students </vt:lpstr>
      <vt:lpstr>Significance</vt:lpstr>
      <vt:lpstr>Background</vt:lpstr>
      <vt:lpstr>Research Questions</vt:lpstr>
      <vt:lpstr>Theoretical Framework</vt:lpstr>
      <vt:lpstr>Qualitative Data Sources</vt:lpstr>
      <vt:lpstr>Methods: Qualitative</vt:lpstr>
      <vt:lpstr>Methods: Quantitative</vt:lpstr>
      <vt:lpstr>Methods: Quantitative</vt:lpstr>
      <vt:lpstr>Findings: Predictors of Competition at the End of the First Year of College</vt:lpstr>
      <vt:lpstr>Findings: Predictors of Competition at the End of the First Year of College</vt:lpstr>
      <vt:lpstr>Findings: Predictors of Competition Four Years after College Entry</vt:lpstr>
      <vt:lpstr>Findings: Predictors of Competition Four Years after College Entry</vt:lpstr>
      <vt:lpstr>      Classroom Intimidation</vt:lpstr>
      <vt:lpstr>   Out of Class Competition</vt:lpstr>
      <vt:lpstr>   Contextual Differences</vt:lpstr>
      <vt:lpstr> Grades vs. Learning </vt:lpstr>
      <vt:lpstr>Mitigating Power of Undergraduate Research Programs</vt:lpstr>
      <vt:lpstr>Implications</vt:lpstr>
      <vt:lpstr>Group Activity</vt:lpstr>
      <vt:lpstr>Contact Information</vt:lpstr>
    </vt:vector>
  </TitlesOfParts>
  <Company>University of Michigan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Race to the Top</dc:title>
  <dc:creator>Sylvia Hurtado</dc:creator>
  <cp:lastModifiedBy>eagan</cp:lastModifiedBy>
  <cp:revision>344</cp:revision>
  <dcterms:created xsi:type="dcterms:W3CDTF">2010-05-13T12:37:54Z</dcterms:created>
  <dcterms:modified xsi:type="dcterms:W3CDTF">2010-12-14T19:39:35Z</dcterms:modified>
</cp:coreProperties>
</file>